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9"/>
  </p:notesMasterIdLst>
  <p:sldIdLst>
    <p:sldId id="297" r:id="rId2"/>
    <p:sldId id="318" r:id="rId3"/>
    <p:sldId id="368" r:id="rId4"/>
    <p:sldId id="376" r:id="rId5"/>
    <p:sldId id="367" r:id="rId6"/>
    <p:sldId id="319" r:id="rId7"/>
    <p:sldId id="320" r:id="rId8"/>
    <p:sldId id="321" r:id="rId9"/>
    <p:sldId id="322" r:id="rId10"/>
    <p:sldId id="323" r:id="rId11"/>
    <p:sldId id="324" r:id="rId12"/>
    <p:sldId id="369" r:id="rId13"/>
    <p:sldId id="370" r:id="rId14"/>
    <p:sldId id="371" r:id="rId15"/>
    <p:sldId id="372" r:id="rId16"/>
    <p:sldId id="373" r:id="rId17"/>
    <p:sldId id="374" r:id="rId18"/>
    <p:sldId id="375" r:id="rId19"/>
    <p:sldId id="311" r:id="rId20"/>
    <p:sldId id="312" r:id="rId21"/>
    <p:sldId id="340" r:id="rId22"/>
    <p:sldId id="315" r:id="rId23"/>
    <p:sldId id="366" r:id="rId24"/>
    <p:sldId id="333" r:id="rId25"/>
    <p:sldId id="377" r:id="rId26"/>
    <p:sldId id="378" r:id="rId27"/>
    <p:sldId id="379" r:id="rId28"/>
    <p:sldId id="380" r:id="rId29"/>
    <p:sldId id="381" r:id="rId30"/>
    <p:sldId id="382" r:id="rId31"/>
    <p:sldId id="383" r:id="rId32"/>
    <p:sldId id="384" r:id="rId33"/>
    <p:sldId id="385" r:id="rId34"/>
    <p:sldId id="386" r:id="rId35"/>
    <p:sldId id="305" r:id="rId36"/>
    <p:sldId id="298" r:id="rId37"/>
    <p:sldId id="360" r:id="rId38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758B"/>
    <a:srgbClr val="B03133"/>
    <a:srgbClr val="FFFF00"/>
    <a:srgbClr val="0000FF"/>
    <a:srgbClr val="FF0000"/>
    <a:srgbClr val="00FC00"/>
    <a:srgbClr val="FFFFFF"/>
    <a:srgbClr val="EEEE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54" autoAdjust="0"/>
    <p:restoredTop sz="94660"/>
  </p:normalViewPr>
  <p:slideViewPr>
    <p:cSldViewPr snapToGrid="0" snapToObjects="1">
      <p:cViewPr>
        <p:scale>
          <a:sx n="125" d="100"/>
          <a:sy n="125" d="100"/>
        </p:scale>
        <p:origin x="-640" y="-80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notesMaster" Target="notesMasters/notesMaster1.xml"/><Relationship Id="rId40" Type="http://schemas.openxmlformats.org/officeDocument/2006/relationships/printerSettings" Target="printerSettings/printerSettings1.bin"/><Relationship Id="rId41" Type="http://schemas.openxmlformats.org/officeDocument/2006/relationships/presProps" Target="presProps.xml"/><Relationship Id="rId42" Type="http://schemas.openxmlformats.org/officeDocument/2006/relationships/viewProps" Target="viewProps.xml"/><Relationship Id="rId43" Type="http://schemas.openxmlformats.org/officeDocument/2006/relationships/theme" Target="theme/theme1.xml"/><Relationship Id="rId4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067266-EFE6-0146-85E9-4C503C2F2ABB}" type="datetimeFigureOut">
              <a:rPr lang="en-US" smtClean="0"/>
              <a:t>6/28/17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40DBBA-53EE-294A-8401-59244F6E30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4517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40DBBA-53EE-294A-8401-59244F6E302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2360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40DBBA-53EE-294A-8401-59244F6E302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2360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40DBBA-53EE-294A-8401-59244F6E302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2360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40DBBA-53EE-294A-8401-59244F6E302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2360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40DBBA-53EE-294A-8401-59244F6E302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2360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40DBBA-53EE-294A-8401-59244F6E302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2360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40DBBA-53EE-294A-8401-59244F6E302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2360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40DBBA-53EE-294A-8401-59244F6E302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2360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40DBBA-53EE-294A-8401-59244F6E302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23601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40DBBA-53EE-294A-8401-59244F6E302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23601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40DBBA-53EE-294A-8401-59244F6E302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2360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40DBBA-53EE-294A-8401-59244F6E302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23601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40DBBA-53EE-294A-8401-59244F6E302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23601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40DBBA-53EE-294A-8401-59244F6E302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23601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40DBBA-53EE-294A-8401-59244F6E302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23601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40DBBA-53EE-294A-8401-59244F6E302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23601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40DBBA-53EE-294A-8401-59244F6E302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23601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Also create </a:t>
            </a:r>
            <a:r>
              <a:rPr lang="en-US" dirty="0" err="1" smtClean="0"/>
              <a:t>fasta</a:t>
            </a:r>
            <a:r>
              <a:rPr lang="en-US" dirty="0" smtClean="0"/>
              <a:t> with</a:t>
            </a:r>
            <a:r>
              <a:rPr lang="en-US" baseline="0" dirty="0" smtClean="0"/>
              <a:t> most significant signal shifted regions without plotting support.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40DBBA-53EE-294A-8401-59244F6E302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23601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Based on percentiles of observations per base.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Reads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with 99th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pctl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&lt;200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obs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and max &lt;5k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obs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would be </a:t>
            </a:r>
            <a:r>
              <a:rPr lang="mr-I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"99:200 100:5000"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40DBBA-53EE-294A-8401-59244F6E3026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23601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40DBBA-53EE-294A-8401-59244F6E302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23601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Requires basecalling with events storage</a:t>
            </a:r>
            <a:r>
              <a:rPr lang="en-US" baseline="0" dirty="0" smtClean="0"/>
              <a:t> (note that </a:t>
            </a:r>
            <a:r>
              <a:rPr lang="en-US" baseline="0" dirty="0" err="1" smtClean="0"/>
              <a:t>minknow</a:t>
            </a:r>
            <a:r>
              <a:rPr lang="en-US" baseline="0" dirty="0" smtClean="0"/>
              <a:t> does not store events) albacore recommended for now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40DBBA-53EE-294A-8401-59244F6E3026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23601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Batch size to threads is</a:t>
            </a:r>
            <a:r>
              <a:rPr lang="en-US" baseline="0" dirty="0" smtClean="0"/>
              <a:t> very important. </a:t>
            </a:r>
            <a:r>
              <a:rPr lang="en-US" baseline="0" dirty="0" err="1" smtClean="0"/>
              <a:t>Bwa</a:t>
            </a:r>
            <a:r>
              <a:rPr lang="en-US" baseline="0" dirty="0" smtClean="0"/>
              <a:t> groups reads and threads finish independently, so large batches into many threads, but few processes can take a long time.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40DBBA-53EE-294A-8401-59244F6E3026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2360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40DBBA-53EE-294A-8401-59244F6E302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23601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Don’t use </a:t>
            </a:r>
            <a:r>
              <a:rPr lang="en-US" dirty="0" err="1" smtClean="0"/>
              <a:t>raw_pA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40DBBA-53EE-294A-8401-59244F6E3026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23601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Genome sequence included in files.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40DBBA-53EE-294A-8401-59244F6E3026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23601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40DBBA-53EE-294A-8401-59244F6E3026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23601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40DBBA-53EE-294A-8401-59244F6E3026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23601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40DBBA-53EE-294A-8401-59244F6E3026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23601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40DBBA-53EE-294A-8401-59244F6E3026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2360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40DBBA-53EE-294A-8401-59244F6E302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2360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40DBBA-53EE-294A-8401-59244F6E302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2360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40DBBA-53EE-294A-8401-59244F6E302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2360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40DBBA-53EE-294A-8401-59244F6E302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2360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40DBBA-53EE-294A-8401-59244F6E302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2360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40DBBA-53EE-294A-8401-59244F6E302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2360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971550"/>
            <a:ext cx="8228013" cy="1445419"/>
          </a:xfrm>
        </p:spPr>
        <p:txBody>
          <a:bodyPr tIns="0" bIns="0" anchor="b" anchorCtr="0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2480982"/>
            <a:ext cx="8228013" cy="800100"/>
          </a:xfrm>
        </p:spPr>
        <p:txBody>
          <a:bodyPr tIns="0" bIns="0"/>
          <a:lstStyle>
            <a:lvl1pPr marL="0" indent="0" algn="ctr">
              <a:spcBef>
                <a:spcPts val="300"/>
              </a:spcBef>
              <a:buNone/>
              <a:defRPr sz="18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186FB-307C-F945-9A94-1AB10007D138}" type="datetimeFigureOut">
              <a:rPr lang="en-US" smtClean="0"/>
              <a:t>6/28/17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F501F3-231A-2948-8BB5-403AB8912B5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8292818" y="4353485"/>
            <a:ext cx="366987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sz="4400">
                <a:solidFill>
                  <a:schemeClr val="accent1"/>
                </a:solidFill>
                <a:latin typeface="Wingdings" pitchFamily="2" charset="2"/>
              </a:rPr>
              <a:t>S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186FB-307C-F945-9A94-1AB10007D138}" type="datetimeFigureOut">
              <a:rPr lang="en-US" smtClean="0"/>
              <a:t>6/28/17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F501F3-231A-2948-8BB5-403AB8912B56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5751"/>
            <a:ext cx="3509683" cy="1657350"/>
          </a:xfrm>
        </p:spPr>
        <p:txBody>
          <a:bodyPr anchor="b"/>
          <a:lstStyle>
            <a:lvl1pPr algn="l">
              <a:defRPr sz="44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0" y="204788"/>
            <a:ext cx="3657600" cy="4389835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27013">
              <a:defRPr sz="1600"/>
            </a:lvl6pPr>
            <a:lvl7pPr marL="2173288" indent="-227013">
              <a:defRPr sz="1600"/>
            </a:lvl7pPr>
            <a:lvl8pPr marL="2398713" indent="-227013">
              <a:defRPr sz="1600"/>
            </a:lvl8pPr>
            <a:lvl9pPr marL="2625725" indent="-227013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986803"/>
            <a:ext cx="3509683" cy="2541144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49186FB-307C-F945-9A94-1AB10007D138}" type="datetimeFigureOut">
              <a:rPr lang="en-US" smtClean="0"/>
              <a:t>6/28/17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F501F3-231A-2948-8BB5-403AB8912B5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51426" y="285751"/>
            <a:ext cx="3635375" cy="1657350"/>
          </a:xfrm>
        </p:spPr>
        <p:txBody>
          <a:bodyPr anchor="b"/>
          <a:lstStyle>
            <a:lvl1pPr algn="l">
              <a:defRPr sz="4400" b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51426" y="1986803"/>
            <a:ext cx="3635375" cy="2629250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49186FB-307C-F945-9A94-1AB10007D138}" type="datetimeFigureOut">
              <a:rPr lang="en-US" smtClean="0"/>
              <a:t>6/28/17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F501F3-231A-2948-8BB5-403AB8912B56}" type="slidenum">
              <a:rPr lang="en-US" smtClean="0"/>
              <a:t>‹#›</a:t>
            </a:fld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228600" y="857250"/>
            <a:ext cx="4267200" cy="3200400"/>
          </a:xfrm>
          <a:prstGeom prst="ellipse">
            <a:avLst/>
          </a:prstGeom>
          <a:ln w="28575">
            <a:solidFill>
              <a:schemeClr val="accent1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51426" y="285751"/>
            <a:ext cx="3635375" cy="1657350"/>
          </a:xfrm>
        </p:spPr>
        <p:txBody>
          <a:bodyPr anchor="b"/>
          <a:lstStyle>
            <a:lvl1pPr algn="l">
              <a:defRPr sz="4400" b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51426" y="1986803"/>
            <a:ext cx="3635375" cy="2629250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49186FB-307C-F945-9A94-1AB10007D138}" type="datetimeFigureOut">
              <a:rPr lang="en-US" smtClean="0"/>
              <a:t>6/28/17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F501F3-231A-2948-8BB5-403AB8912B56}" type="slidenum">
              <a:rPr lang="en-US" smtClean="0"/>
              <a:t>‹#›</a:t>
            </a:fld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90600" y="1943100"/>
            <a:ext cx="3505200" cy="2628900"/>
          </a:xfrm>
          <a:prstGeom prst="ellipse">
            <a:avLst/>
          </a:prstGeom>
          <a:ln w="28575">
            <a:solidFill>
              <a:schemeClr val="accent1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2479676" y="945357"/>
            <a:ext cx="1254125" cy="940594"/>
          </a:xfrm>
          <a:prstGeom prst="ellipse">
            <a:avLst/>
          </a:prstGeom>
          <a:ln w="28575">
            <a:solidFill>
              <a:schemeClr val="accent1"/>
            </a:solidFill>
          </a:ln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0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269876" y="571500"/>
            <a:ext cx="2092325" cy="1569244"/>
          </a:xfrm>
          <a:prstGeom prst="ellipse">
            <a:avLst/>
          </a:prstGeom>
          <a:ln w="28575">
            <a:solidFill>
              <a:schemeClr val="accent1"/>
            </a:solidFill>
          </a:ln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1" y="1926292"/>
            <a:ext cx="8228013" cy="2601656"/>
          </a:xfrm>
        </p:spPr>
        <p:txBody>
          <a:bodyPr vert="eaVert"/>
          <a:lstStyle>
            <a:lvl5pPr>
              <a:defRPr/>
            </a:lvl5pPr>
            <a:lvl6pPr marL="1719072">
              <a:defRPr/>
            </a:lvl6pPr>
            <a:lvl7pPr marL="1719072">
              <a:defRPr/>
            </a:lvl7pPr>
            <a:lvl8pPr marL="1719072">
              <a:defRPr/>
            </a:lvl8pPr>
            <a:lvl9pPr marL="1719072"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186FB-307C-F945-9A94-1AB10007D138}" type="datetimeFigureOut">
              <a:rPr lang="en-US" smtClean="0"/>
              <a:t>6/28/17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F501F3-231A-2948-8BB5-403AB8912B5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6600" y="205979"/>
            <a:ext cx="1524000" cy="4388644"/>
          </a:xfrm>
        </p:spPr>
        <p:txBody>
          <a:bodyPr vert="eaVert" anchor="t" anchorCtr="0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312644"/>
            <a:ext cx="6019800" cy="4211732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186FB-307C-F945-9A94-1AB10007D138}" type="datetimeFigureOut">
              <a:rPr lang="en-US" smtClean="0"/>
              <a:t>6/28/17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F501F3-231A-2948-8BB5-403AB8912B5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186FB-307C-F945-9A94-1AB10007D138}" type="datetimeFigureOut">
              <a:rPr lang="en-US" smtClean="0"/>
              <a:t>6/28/17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F501F3-231A-2948-8BB5-403AB8912B56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186FB-307C-F945-9A94-1AB10007D138}" type="datetimeFigureOut">
              <a:rPr lang="en-US" smtClean="0"/>
              <a:t>6/28/17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F501F3-231A-2948-8BB5-403AB8912B5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677521"/>
            <a:ext cx="6400800" cy="1021556"/>
          </a:xfrm>
        </p:spPr>
        <p:txBody>
          <a:bodyPr anchor="b" anchorCtr="0"/>
          <a:lstStyle>
            <a:lvl1pPr algn="r">
              <a:defRPr sz="4600" b="0" cap="none" baseline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6400" y="2707272"/>
            <a:ext cx="5181601" cy="1125140"/>
          </a:xfrm>
        </p:spPr>
        <p:txBody>
          <a:bodyPr anchor="t" anchorCtr="0"/>
          <a:lstStyle>
            <a:lvl1pPr marL="0" indent="0" algn="r">
              <a:spcBef>
                <a:spcPts val="300"/>
              </a:spcBef>
              <a:buNone/>
              <a:defRPr sz="1800" baseline="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49186FB-307C-F945-9A94-1AB10007D138}" type="datetimeFigureOut">
              <a:rPr lang="en-US" smtClean="0"/>
              <a:t>6/28/17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239000" y="4767263"/>
            <a:ext cx="1446213" cy="273844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CF501F3-231A-2948-8BB5-403AB8912B5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8292818" y="4353485"/>
            <a:ext cx="366987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sz="4400">
                <a:solidFill>
                  <a:schemeClr val="accent1"/>
                </a:solidFill>
                <a:latin typeface="Wingdings" pitchFamily="2" charset="2"/>
              </a:rPr>
              <a:t>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40664" y="2088356"/>
            <a:ext cx="3767328" cy="243959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27013">
              <a:defRPr sz="1600"/>
            </a:lvl6pPr>
            <a:lvl7pPr marL="2173288" indent="-227013">
              <a:defRPr sz="1600"/>
            </a:lvl7pPr>
            <a:lvl8pPr marL="2398713" indent="-227013">
              <a:defRPr sz="1600"/>
            </a:lvl8pPr>
            <a:lvl9pPr marL="2625725" indent="-227013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4753" y="2088356"/>
            <a:ext cx="3767328" cy="243959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27013">
              <a:tabLst/>
              <a:defRPr sz="1600"/>
            </a:lvl6pPr>
            <a:lvl7pPr marL="2173288" indent="-227013">
              <a:tabLst/>
              <a:defRPr sz="1600"/>
            </a:lvl7pPr>
            <a:lvl8pPr marL="2398713" indent="-227013">
              <a:tabLst/>
              <a:defRPr sz="1600"/>
            </a:lvl8pPr>
            <a:lvl9pPr marL="2625725" indent="-227013">
              <a:tabLst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186FB-307C-F945-9A94-1AB10007D138}" type="datetimeFigureOut">
              <a:rPr lang="en-US" smtClean="0"/>
              <a:t>6/28/17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F501F3-231A-2948-8BB5-403AB8912B5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0664" y="1674158"/>
            <a:ext cx="3767328" cy="571500"/>
          </a:xfrm>
        </p:spPr>
        <p:txBody>
          <a:bodyPr anchor="b"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0664" y="2370045"/>
            <a:ext cx="3767328" cy="2168618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34950">
              <a:defRPr sz="1600"/>
            </a:lvl6pPr>
            <a:lvl7pPr marL="2173288" indent="-234950">
              <a:defRPr sz="1600"/>
            </a:lvl7pPr>
            <a:lvl8pPr marL="2398713" indent="-234950">
              <a:defRPr sz="1600"/>
            </a:lvl8pPr>
            <a:lvl9pPr marL="2625725" indent="-234950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31578" y="1674158"/>
            <a:ext cx="3767328" cy="571500"/>
          </a:xfrm>
        </p:spPr>
        <p:txBody>
          <a:bodyPr anchor="b"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31578" y="2370045"/>
            <a:ext cx="3767328" cy="2168618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34950">
              <a:defRPr sz="1600"/>
            </a:lvl6pPr>
            <a:lvl7pPr marL="2173288" indent="-234950">
              <a:defRPr sz="1600"/>
            </a:lvl7pPr>
            <a:lvl8pPr marL="2398713" indent="-234950">
              <a:defRPr sz="1600"/>
            </a:lvl8pPr>
            <a:lvl9pPr marL="2625725" indent="-234950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186FB-307C-F945-9A94-1AB10007D138}" type="datetimeFigureOut">
              <a:rPr lang="en-US" smtClean="0"/>
              <a:t>6/28/17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F501F3-231A-2948-8BB5-403AB8912B5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ntent, Top and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62000" y="2088356"/>
            <a:ext cx="7656512" cy="116586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186FB-307C-F945-9A94-1AB10007D138}" type="datetimeFigureOut">
              <a:rPr lang="en-US" smtClean="0"/>
              <a:t>6/28/17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F501F3-231A-2948-8BB5-403AB8912B5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sz="half" idx="13"/>
          </p:nvPr>
        </p:nvSpPr>
        <p:spPr>
          <a:xfrm>
            <a:off x="762000" y="3372802"/>
            <a:ext cx="7656512" cy="116586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36008" y="2088356"/>
            <a:ext cx="3767328" cy="116586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27013">
              <a:defRPr sz="1600"/>
            </a:lvl6pPr>
            <a:lvl7pPr marL="2173288" indent="-227013">
              <a:defRPr sz="1600"/>
            </a:lvl7pPr>
            <a:lvl8pPr marL="2398713" indent="-227013">
              <a:defRPr sz="1600"/>
            </a:lvl8pPr>
            <a:lvl9pPr marL="2625725" indent="-227013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186FB-307C-F945-9A94-1AB10007D138}" type="datetimeFigureOut">
              <a:rPr lang="en-US" smtClean="0"/>
              <a:t>6/28/17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F501F3-231A-2948-8BB5-403AB8912B5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sz="half" idx="13"/>
          </p:nvPr>
        </p:nvSpPr>
        <p:spPr>
          <a:xfrm>
            <a:off x="4636008" y="3372802"/>
            <a:ext cx="3767328" cy="116586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34950">
              <a:defRPr sz="1600"/>
            </a:lvl6pPr>
            <a:lvl7pPr marL="2173288" indent="-234950">
              <a:defRPr sz="1600"/>
            </a:lvl7pPr>
            <a:lvl8pPr marL="2398713" indent="-234950">
              <a:defRPr sz="1600"/>
            </a:lvl8pPr>
            <a:lvl9pPr marL="2625725" indent="-234950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9" name="Content Placeholder 2"/>
          <p:cNvSpPr>
            <a:spLocks noGrp="1"/>
          </p:cNvSpPr>
          <p:nvPr>
            <p:ph sz="half" idx="14"/>
          </p:nvPr>
        </p:nvSpPr>
        <p:spPr>
          <a:xfrm>
            <a:off x="740664" y="2088356"/>
            <a:ext cx="3767328" cy="243959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34950">
              <a:defRPr sz="1600"/>
            </a:lvl6pPr>
            <a:lvl7pPr marL="2173288" indent="-234950">
              <a:defRPr sz="1600"/>
            </a:lvl7pPr>
            <a:lvl8pPr marL="2398713" indent="-234950">
              <a:defRPr sz="1600"/>
            </a:lvl8pPr>
            <a:lvl9pPr marL="2625725" indent="-234950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36008" y="2088356"/>
            <a:ext cx="3767328" cy="116586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27013">
              <a:defRPr sz="1600"/>
            </a:lvl6pPr>
            <a:lvl7pPr marL="2173288" indent="-227013">
              <a:defRPr sz="1600"/>
            </a:lvl7pPr>
            <a:lvl8pPr marL="2398713" indent="-227013">
              <a:defRPr sz="1600"/>
            </a:lvl8pPr>
            <a:lvl9pPr marL="2625725" indent="-227013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186FB-307C-F945-9A94-1AB10007D138}" type="datetimeFigureOut">
              <a:rPr lang="en-US" smtClean="0"/>
              <a:t>6/28/17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F501F3-231A-2948-8BB5-403AB8912B5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sz="half" idx="13"/>
          </p:nvPr>
        </p:nvSpPr>
        <p:spPr>
          <a:xfrm>
            <a:off x="4636008" y="3372802"/>
            <a:ext cx="3767328" cy="116586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34950" algn="l" defTabSz="914400" rtl="0" eaLnBrk="1" latinLnBrk="0" hangingPunct="1">
              <a:spcBef>
                <a:spcPct val="20000"/>
              </a:spcBef>
              <a:buSzPct val="90000"/>
              <a:buFont typeface="Wingdings" pitchFamily="2" charset="2"/>
              <a:buChar char=""/>
              <a:defRPr lang="en-US" sz="16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173288" indent="-234950" algn="l" defTabSz="914400" rtl="0" eaLnBrk="1" latinLnBrk="0" hangingPunct="1">
              <a:spcBef>
                <a:spcPct val="20000"/>
              </a:spcBef>
              <a:buSzPct val="90000"/>
              <a:buFont typeface="Wingdings" pitchFamily="2" charset="2"/>
              <a:buChar char=""/>
              <a:defRPr lang="en-US" sz="16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398713" indent="-234950" algn="l" defTabSz="914400" rtl="0" eaLnBrk="1" latinLnBrk="0" hangingPunct="1">
              <a:spcBef>
                <a:spcPct val="20000"/>
              </a:spcBef>
              <a:buSzPct val="90000"/>
              <a:buFont typeface="Wingdings" pitchFamily="2" charset="2"/>
              <a:buChar char=""/>
              <a:defRPr lang="en-US" sz="16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625725" indent="-234950" algn="l" defTabSz="914400" rtl="0" eaLnBrk="1" latinLnBrk="0" hangingPunct="1">
              <a:spcBef>
                <a:spcPct val="20000"/>
              </a:spcBef>
              <a:buSzPct val="90000"/>
              <a:buFont typeface="Wingdings" pitchFamily="2" charset="2"/>
              <a:buChar char=""/>
              <a:defRPr lang="en-US" sz="16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10" name="Content Placeholder 2"/>
          <p:cNvSpPr>
            <a:spLocks noGrp="1"/>
          </p:cNvSpPr>
          <p:nvPr>
            <p:ph sz="half" idx="14"/>
          </p:nvPr>
        </p:nvSpPr>
        <p:spPr>
          <a:xfrm>
            <a:off x="739775" y="2088356"/>
            <a:ext cx="3767328" cy="116586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27013">
              <a:defRPr sz="1600"/>
            </a:lvl6pPr>
            <a:lvl7pPr marL="2173288" indent="-227013">
              <a:defRPr sz="1600"/>
            </a:lvl7pPr>
            <a:lvl8pPr marL="2398713" indent="-227013">
              <a:defRPr sz="1600"/>
            </a:lvl8pPr>
            <a:lvl9pPr marL="2625725" indent="-227013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11" name="Content Placeholder 2"/>
          <p:cNvSpPr>
            <a:spLocks noGrp="1"/>
          </p:cNvSpPr>
          <p:nvPr>
            <p:ph sz="half" idx="15"/>
          </p:nvPr>
        </p:nvSpPr>
        <p:spPr>
          <a:xfrm>
            <a:off x="739775" y="3372802"/>
            <a:ext cx="3767328" cy="116586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34950" algn="l" defTabSz="914400" rtl="0" eaLnBrk="1" latinLnBrk="0" hangingPunct="1">
              <a:spcBef>
                <a:spcPct val="20000"/>
              </a:spcBef>
              <a:buSzPct val="90000"/>
              <a:buFont typeface="Wingdings" pitchFamily="2" charset="2"/>
              <a:buChar char=""/>
              <a:defRPr lang="en-US" sz="16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173288" indent="-234950" algn="l" defTabSz="914400" rtl="0" eaLnBrk="1" latinLnBrk="0" hangingPunct="1">
              <a:spcBef>
                <a:spcPct val="20000"/>
              </a:spcBef>
              <a:buSzPct val="90000"/>
              <a:buFont typeface="Wingdings" pitchFamily="2" charset="2"/>
              <a:buChar char=""/>
              <a:defRPr lang="en-US" sz="16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398713" indent="-234950" algn="l" defTabSz="914400" rtl="0" eaLnBrk="1" latinLnBrk="0" hangingPunct="1">
              <a:spcBef>
                <a:spcPct val="20000"/>
              </a:spcBef>
              <a:buSzPct val="90000"/>
              <a:buFont typeface="Wingdings" pitchFamily="2" charset="2"/>
              <a:buChar char=""/>
              <a:defRPr lang="en-US" sz="16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625725" indent="-234950" algn="l" defTabSz="914400" rtl="0" eaLnBrk="1" latinLnBrk="0" hangingPunct="1">
              <a:spcBef>
                <a:spcPct val="20000"/>
              </a:spcBef>
              <a:buSzPct val="90000"/>
              <a:buFont typeface="Wingdings" pitchFamily="2" charset="2"/>
              <a:buChar char=""/>
              <a:defRPr lang="en-US" sz="16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186FB-307C-F945-9A94-1AB10007D138}" type="datetimeFigureOut">
              <a:rPr lang="en-US" smtClean="0"/>
              <a:t>6/28/17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F501F3-231A-2948-8BB5-403AB8912B5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8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8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58856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9775" y="2077571"/>
            <a:ext cx="7662864" cy="24503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49186FB-307C-F945-9A94-1AB10007D138}" type="datetimeFigureOut">
              <a:rPr lang="en-US" smtClean="0"/>
              <a:t>6/28/17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789613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05300" y="4767263"/>
            <a:ext cx="533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3CF501F3-231A-2948-8BB5-403AB8912B56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ctr" defTabSz="914400" rtl="0" eaLnBrk="1" latinLnBrk="0" hangingPunct="1">
        <a:spcBef>
          <a:spcPct val="0"/>
        </a:spcBef>
        <a:buNone/>
        <a:defRPr sz="46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2000"/>
        </a:spcBef>
        <a:buClr>
          <a:schemeClr val="accent1"/>
        </a:buClr>
        <a:buSzPct val="90000"/>
        <a:buFont typeface="Wingdings" pitchFamily="2" charset="2"/>
        <a:buChar char="S"/>
        <a:defRPr sz="22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336550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90000"/>
        <a:buFont typeface="Wingdings" pitchFamily="2" charset="2"/>
        <a:buChar char="S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035050" indent="-349250" algn="l" defTabSz="914400" rtl="0" eaLnBrk="1" latinLnBrk="0" hangingPunct="1">
        <a:spcBef>
          <a:spcPts val="600"/>
        </a:spcBef>
        <a:buClr>
          <a:schemeClr val="accent1"/>
        </a:buClr>
        <a:buSzPct val="90000"/>
        <a:buFont typeface="Wingdings" pitchFamily="2" charset="2"/>
        <a:buChar char="S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371600" indent="-336550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90000"/>
        <a:buFont typeface="Wingdings" pitchFamily="2" charset="2"/>
        <a:buChar char="S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720850" indent="-349250" algn="l" defTabSz="914400" rtl="0" eaLnBrk="1" latinLnBrk="0" hangingPunct="1">
        <a:spcBef>
          <a:spcPts val="600"/>
        </a:spcBef>
        <a:buClr>
          <a:schemeClr val="accent1"/>
        </a:buClr>
        <a:buSzPct val="90000"/>
        <a:buFont typeface="Wingdings" pitchFamily="2" charset="2"/>
        <a:buChar char="S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055813" indent="-344488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90000"/>
        <a:buFont typeface="Wingdings" pitchFamily="2" charset="2"/>
        <a:buChar char="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398713" indent="-344488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Wingdings" pitchFamily="2" charset="2"/>
        <a:buChar char="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743200" indent="-344488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90000"/>
        <a:buFont typeface="Wingdings" pitchFamily="2" charset="2"/>
        <a:buChar char="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087688" indent="-344488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Wingdings" pitchFamily="2" charset="2"/>
        <a:buChar char=""/>
        <a:defRPr lang="en-US" sz="1800" kern="120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9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3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4.em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pypi.python.org/pypi/nanoraw/0.4.2" TargetMode="External"/><Relationship Id="rId4" Type="http://schemas.openxmlformats.org/officeDocument/2006/relationships/hyperlink" Target="https://github.com/marcus1487/nanoraw" TargetMode="External"/><Relationship Id="rId5" Type="http://schemas.openxmlformats.org/officeDocument/2006/relationships/hyperlink" Target="http://nanoraw.readthedocs.io/" TargetMode="External"/><Relationship Id="rId6" Type="http://schemas.openxmlformats.org/officeDocument/2006/relationships/hyperlink" Target="http://biorxiv.org/content/early/2017/04/10/094672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530009"/>
            <a:ext cx="8485717" cy="1445419"/>
          </a:xfrm>
        </p:spPr>
        <p:txBody>
          <a:bodyPr/>
          <a:lstStyle/>
          <a:p>
            <a:r>
              <a:rPr lang="en-US" sz="4200" i="1" dirty="0">
                <a:cs typeface="Arial"/>
              </a:rPr>
              <a:t>De novo </a:t>
            </a:r>
            <a:r>
              <a:rPr lang="en-US" sz="4200" dirty="0">
                <a:cs typeface="Arial"/>
              </a:rPr>
              <a:t>Identification of DNA Modifications Enabled by Genome-Guided Nanopore Signal Processing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3619379"/>
            <a:ext cx="8228013" cy="80010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>
                <a:latin typeface="+mn-lt"/>
                <a:cs typeface="Arial"/>
              </a:rPr>
              <a:t>Oxford Nanopore Technologies Knowledge Exchange</a:t>
            </a:r>
          </a:p>
          <a:p>
            <a:r>
              <a:rPr lang="en-US" dirty="0" smtClean="0">
                <a:latin typeface="+mn-lt"/>
                <a:cs typeface="Arial"/>
              </a:rPr>
              <a:t>Wednesday, July 5</a:t>
            </a:r>
            <a:r>
              <a:rPr lang="en-US" baseline="30000" dirty="0" smtClean="0">
                <a:latin typeface="+mn-lt"/>
                <a:cs typeface="Arial"/>
              </a:rPr>
              <a:t>th</a:t>
            </a:r>
            <a:r>
              <a:rPr lang="en-US" dirty="0" smtClean="0">
                <a:latin typeface="+mn-lt"/>
                <a:cs typeface="Arial"/>
              </a:rPr>
              <a:t>, 2017</a:t>
            </a:r>
          </a:p>
          <a:p>
            <a:r>
              <a:rPr lang="en-US" dirty="0" smtClean="0">
                <a:latin typeface="+mn-lt"/>
                <a:cs typeface="Arial"/>
              </a:rPr>
              <a:t>Marcus Stoiber, PhD, LBNL Postdoc (soon-to-be Oxford Nanopore Technologies)</a:t>
            </a:r>
            <a:endParaRPr lang="en-US" dirty="0">
              <a:latin typeface="+mn-lt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730817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46373" y="1395147"/>
            <a:ext cx="86955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Genomic insertion (a.k.a. Incorrectly added segment in read)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312"/>
          <a:stretch/>
        </p:blipFill>
        <p:spPr>
          <a:xfrm>
            <a:off x="225383" y="2463443"/>
            <a:ext cx="8716584" cy="1983903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459619" y="2519264"/>
            <a:ext cx="589908" cy="1928081"/>
          </a:xfrm>
          <a:prstGeom prst="rect">
            <a:avLst/>
          </a:prstGeom>
          <a:solidFill>
            <a:schemeClr val="tx1">
              <a:alpha val="74000"/>
            </a:schemeClr>
          </a:solidFill>
          <a:ln w="762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256482" y="2519264"/>
            <a:ext cx="6430319" cy="1928081"/>
          </a:xfrm>
          <a:prstGeom prst="rect">
            <a:avLst/>
          </a:prstGeom>
          <a:solidFill>
            <a:schemeClr val="tx1">
              <a:alpha val="74000"/>
            </a:schemeClr>
          </a:solidFill>
          <a:ln w="762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049527" y="2519264"/>
            <a:ext cx="1206955" cy="1928082"/>
          </a:xfrm>
          <a:prstGeom prst="rect">
            <a:avLst/>
          </a:prstGeom>
          <a:noFill/>
          <a:ln w="762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8"/>
          <p:cNvSpPr>
            <a:spLocks noGrp="1"/>
          </p:cNvSpPr>
          <p:nvPr>
            <p:ph type="title"/>
          </p:nvPr>
        </p:nvSpPr>
        <p:spPr>
          <a:xfrm>
            <a:off x="0" y="-24776"/>
            <a:ext cx="9143999" cy="857250"/>
          </a:xfrm>
        </p:spPr>
        <p:txBody>
          <a:bodyPr/>
          <a:lstStyle/>
          <a:p>
            <a:r>
              <a:rPr lang="en-US" i="1" dirty="0" smtClean="0"/>
              <a:t>nanoraw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000" dirty="0" err="1">
                <a:latin typeface="Monaco"/>
                <a:cs typeface="Monaco"/>
              </a:rPr>
              <a:t>genome_resquiggle</a:t>
            </a:r>
            <a:endParaRPr 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39847068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46373" y="1395147"/>
            <a:ext cx="86955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Genomic </a:t>
            </a:r>
            <a:r>
              <a:rPr lang="en-US" sz="2400" dirty="0" smtClean="0"/>
              <a:t>deletion (</a:t>
            </a:r>
            <a:r>
              <a:rPr lang="en-US" sz="2400" dirty="0"/>
              <a:t>a.k.a. </a:t>
            </a:r>
            <a:r>
              <a:rPr lang="en-US" sz="2400" dirty="0" smtClean="0"/>
              <a:t>Extra </a:t>
            </a:r>
            <a:r>
              <a:rPr lang="en-US" sz="2400" dirty="0"/>
              <a:t>segment </a:t>
            </a:r>
            <a:r>
              <a:rPr lang="en-US" sz="2400" dirty="0" smtClean="0"/>
              <a:t>needed in </a:t>
            </a:r>
            <a:r>
              <a:rPr lang="en-US" sz="2400" dirty="0"/>
              <a:t>read)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312"/>
          <a:stretch/>
        </p:blipFill>
        <p:spPr>
          <a:xfrm>
            <a:off x="225383" y="2463443"/>
            <a:ext cx="8716584" cy="1983903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459619" y="2519264"/>
            <a:ext cx="4504642" cy="1928081"/>
          </a:xfrm>
          <a:prstGeom prst="rect">
            <a:avLst/>
          </a:prstGeom>
          <a:solidFill>
            <a:schemeClr val="tx1">
              <a:alpha val="74000"/>
            </a:schemeClr>
          </a:solidFill>
          <a:ln w="762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730415" y="2519264"/>
            <a:ext cx="2956386" cy="1928081"/>
          </a:xfrm>
          <a:prstGeom prst="rect">
            <a:avLst/>
          </a:prstGeom>
          <a:solidFill>
            <a:schemeClr val="tx1">
              <a:alpha val="74000"/>
            </a:schemeClr>
          </a:solidFill>
          <a:ln w="762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964261" y="2519264"/>
            <a:ext cx="766154" cy="1928082"/>
          </a:xfrm>
          <a:prstGeom prst="rect">
            <a:avLst/>
          </a:prstGeom>
          <a:noFill/>
          <a:ln w="762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8"/>
          <p:cNvSpPr>
            <a:spLocks noGrp="1"/>
          </p:cNvSpPr>
          <p:nvPr>
            <p:ph type="title"/>
          </p:nvPr>
        </p:nvSpPr>
        <p:spPr>
          <a:xfrm>
            <a:off x="0" y="-24776"/>
            <a:ext cx="9143999" cy="857250"/>
          </a:xfrm>
        </p:spPr>
        <p:txBody>
          <a:bodyPr/>
          <a:lstStyle/>
          <a:p>
            <a:r>
              <a:rPr lang="en-US" i="1" dirty="0" smtClean="0"/>
              <a:t>nanoraw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000" dirty="0" err="1">
                <a:latin typeface="Monaco"/>
                <a:cs typeface="Monaco"/>
              </a:rPr>
              <a:t>genome_resquiggle</a:t>
            </a:r>
            <a:endParaRPr 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23957795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46373" y="1395147"/>
            <a:ext cx="86955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Resolve </a:t>
            </a:r>
            <a:r>
              <a:rPr lang="en-US" sz="2400" dirty="0" smtClean="0"/>
              <a:t>mismatch </a:t>
            </a:r>
            <a:r>
              <a:rPr lang="en-US" sz="2400" dirty="0"/>
              <a:t>(Trivial: assign genomic base to that segment)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29" r="40825" b="52312"/>
          <a:stretch/>
        </p:blipFill>
        <p:spPr>
          <a:xfrm>
            <a:off x="1647976" y="2174938"/>
            <a:ext cx="5848049" cy="2569601"/>
          </a:xfrm>
          <a:prstGeom prst="rect">
            <a:avLst/>
          </a:prstGeom>
          <a:ln w="38100" cmpd="sng">
            <a:solidFill>
              <a:srgbClr val="000000"/>
            </a:solidFill>
          </a:ln>
        </p:spPr>
      </p:pic>
      <p:sp>
        <p:nvSpPr>
          <p:cNvPr id="7" name="Title 8"/>
          <p:cNvSpPr>
            <a:spLocks noGrp="1"/>
          </p:cNvSpPr>
          <p:nvPr>
            <p:ph type="title"/>
          </p:nvPr>
        </p:nvSpPr>
        <p:spPr>
          <a:xfrm>
            <a:off x="0" y="-24776"/>
            <a:ext cx="9143999" cy="857250"/>
          </a:xfrm>
        </p:spPr>
        <p:txBody>
          <a:bodyPr/>
          <a:lstStyle/>
          <a:p>
            <a:r>
              <a:rPr lang="en-US" i="1" dirty="0" err="1" smtClean="0"/>
              <a:t>nanoraw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000" dirty="0" err="1">
                <a:latin typeface="Monaco"/>
                <a:cs typeface="Monaco"/>
              </a:rPr>
              <a:t>genome_resquiggle</a:t>
            </a:r>
            <a:endParaRPr 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39689122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46373" y="1395147"/>
            <a:ext cx="86955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Resolve </a:t>
            </a:r>
            <a:r>
              <a:rPr lang="en-US" sz="2400" dirty="0" smtClean="0"/>
              <a:t>insertion step </a:t>
            </a:r>
            <a:r>
              <a:rPr lang="en-US" sz="2400" dirty="0"/>
              <a:t>1: Remove segments surrounding insertion 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0" r="69434" b="52312"/>
          <a:stretch/>
        </p:blipFill>
        <p:spPr>
          <a:xfrm>
            <a:off x="1647976" y="2174938"/>
            <a:ext cx="5848049" cy="2569601"/>
          </a:xfrm>
          <a:prstGeom prst="rect">
            <a:avLst/>
          </a:prstGeom>
          <a:ln w="38100" cmpd="sng">
            <a:solidFill>
              <a:srgbClr val="000000"/>
            </a:solidFill>
          </a:ln>
        </p:spPr>
      </p:pic>
      <p:sp>
        <p:nvSpPr>
          <p:cNvPr id="11" name="Rectangle 10"/>
          <p:cNvSpPr/>
          <p:nvPr/>
        </p:nvSpPr>
        <p:spPr>
          <a:xfrm>
            <a:off x="3223389" y="2174938"/>
            <a:ext cx="1288143" cy="1065893"/>
          </a:xfrm>
          <a:prstGeom prst="rect">
            <a:avLst/>
          </a:prstGeom>
          <a:noFill/>
          <a:ln w="762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8"/>
          <p:cNvSpPr>
            <a:spLocks noGrp="1"/>
          </p:cNvSpPr>
          <p:nvPr>
            <p:ph type="title"/>
          </p:nvPr>
        </p:nvSpPr>
        <p:spPr>
          <a:xfrm>
            <a:off x="0" y="-24776"/>
            <a:ext cx="9143999" cy="857250"/>
          </a:xfrm>
        </p:spPr>
        <p:txBody>
          <a:bodyPr/>
          <a:lstStyle/>
          <a:p>
            <a:r>
              <a:rPr lang="en-US" i="1" dirty="0" err="1" smtClean="0"/>
              <a:t>nanoraw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000" dirty="0" err="1">
                <a:latin typeface="Monaco"/>
                <a:cs typeface="Monaco"/>
              </a:rPr>
              <a:t>genome_resquiggle</a:t>
            </a:r>
            <a:endParaRPr 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38926894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46373" y="1395147"/>
            <a:ext cx="86955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Resolve </a:t>
            </a:r>
            <a:r>
              <a:rPr lang="en-US" sz="2400" dirty="0" smtClean="0"/>
              <a:t>insertion step </a:t>
            </a:r>
            <a:r>
              <a:rPr lang="en-US" sz="2400" dirty="0"/>
              <a:t>2: Identify new </a:t>
            </a:r>
            <a:r>
              <a:rPr lang="en-US" sz="2400" dirty="0" smtClean="0"/>
              <a:t>segment(s) </a:t>
            </a:r>
            <a:r>
              <a:rPr lang="en-US" sz="2400" dirty="0"/>
              <a:t>(details later)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0" r="69434" b="52312"/>
          <a:stretch/>
        </p:blipFill>
        <p:spPr>
          <a:xfrm>
            <a:off x="1647976" y="2174938"/>
            <a:ext cx="5848049" cy="2569601"/>
          </a:xfrm>
          <a:prstGeom prst="rect">
            <a:avLst/>
          </a:prstGeom>
          <a:ln w="38100" cmpd="sng">
            <a:solidFill>
              <a:srgbClr val="000000"/>
            </a:solidFill>
          </a:ln>
        </p:spPr>
      </p:pic>
      <p:sp>
        <p:nvSpPr>
          <p:cNvPr id="11" name="Rectangle 10"/>
          <p:cNvSpPr/>
          <p:nvPr/>
        </p:nvSpPr>
        <p:spPr>
          <a:xfrm>
            <a:off x="2266977" y="2592744"/>
            <a:ext cx="2424407" cy="1731995"/>
          </a:xfrm>
          <a:prstGeom prst="rect">
            <a:avLst/>
          </a:prstGeom>
          <a:noFill/>
          <a:ln w="762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8"/>
          <p:cNvSpPr>
            <a:spLocks noGrp="1"/>
          </p:cNvSpPr>
          <p:nvPr>
            <p:ph type="title"/>
          </p:nvPr>
        </p:nvSpPr>
        <p:spPr>
          <a:xfrm>
            <a:off x="0" y="-24776"/>
            <a:ext cx="9143999" cy="857250"/>
          </a:xfrm>
        </p:spPr>
        <p:txBody>
          <a:bodyPr/>
          <a:lstStyle/>
          <a:p>
            <a:r>
              <a:rPr lang="en-US" i="1" dirty="0" err="1" smtClean="0"/>
              <a:t>nanoraw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000" dirty="0" err="1">
                <a:latin typeface="Monaco"/>
                <a:cs typeface="Monaco"/>
              </a:rPr>
              <a:t>genome_resquiggle</a:t>
            </a:r>
            <a:endParaRPr 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30371574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46373" y="1395147"/>
            <a:ext cx="86955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Resolve </a:t>
            </a:r>
            <a:r>
              <a:rPr lang="en-US" sz="2400" dirty="0" smtClean="0"/>
              <a:t>deletion step </a:t>
            </a:r>
            <a:r>
              <a:rPr lang="en-US" sz="2400" dirty="0"/>
              <a:t>1: Identify region surrounding deleted base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182" t="851" r="29972" b="51461"/>
          <a:stretch/>
        </p:blipFill>
        <p:spPr>
          <a:xfrm>
            <a:off x="1647976" y="2111956"/>
            <a:ext cx="5848049" cy="2569601"/>
          </a:xfrm>
          <a:prstGeom prst="rect">
            <a:avLst/>
          </a:prstGeom>
          <a:ln w="38100" cmpd="sng">
            <a:solidFill>
              <a:srgbClr val="000000"/>
            </a:solidFill>
          </a:ln>
        </p:spPr>
      </p:pic>
      <p:sp>
        <p:nvSpPr>
          <p:cNvPr id="8" name="Rectangle 7"/>
          <p:cNvSpPr/>
          <p:nvPr/>
        </p:nvSpPr>
        <p:spPr>
          <a:xfrm>
            <a:off x="2206296" y="2160070"/>
            <a:ext cx="3223508" cy="1065893"/>
          </a:xfrm>
          <a:prstGeom prst="rect">
            <a:avLst/>
          </a:prstGeom>
          <a:noFill/>
          <a:ln w="762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8"/>
          <p:cNvSpPr>
            <a:spLocks noGrp="1"/>
          </p:cNvSpPr>
          <p:nvPr>
            <p:ph type="title"/>
          </p:nvPr>
        </p:nvSpPr>
        <p:spPr>
          <a:xfrm>
            <a:off x="0" y="-24776"/>
            <a:ext cx="9143999" cy="857250"/>
          </a:xfrm>
        </p:spPr>
        <p:txBody>
          <a:bodyPr/>
          <a:lstStyle/>
          <a:p>
            <a:r>
              <a:rPr lang="en-US" i="1" dirty="0" err="1" smtClean="0"/>
              <a:t>nanoraw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000" dirty="0" err="1">
                <a:latin typeface="Monaco"/>
                <a:cs typeface="Monaco"/>
              </a:rPr>
              <a:t>genome_resquiggle</a:t>
            </a:r>
            <a:endParaRPr 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19190723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46373" y="1395147"/>
            <a:ext cx="86955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Resolve </a:t>
            </a:r>
            <a:r>
              <a:rPr lang="en-US" sz="2400" dirty="0" smtClean="0"/>
              <a:t>deletion step </a:t>
            </a:r>
            <a:r>
              <a:rPr lang="en-US" sz="2400" dirty="0"/>
              <a:t>2: Identify new segments (details later)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182" t="851" r="29972" b="51461"/>
          <a:stretch/>
        </p:blipFill>
        <p:spPr>
          <a:xfrm>
            <a:off x="1647976" y="2111956"/>
            <a:ext cx="5848049" cy="2569601"/>
          </a:xfrm>
          <a:prstGeom prst="rect">
            <a:avLst/>
          </a:prstGeom>
          <a:ln w="38100" cmpd="sng">
            <a:solidFill>
              <a:srgbClr val="000000"/>
            </a:solidFill>
          </a:ln>
        </p:spPr>
      </p:pic>
      <p:sp>
        <p:nvSpPr>
          <p:cNvPr id="8" name="Rectangle 7"/>
          <p:cNvSpPr/>
          <p:nvPr/>
        </p:nvSpPr>
        <p:spPr>
          <a:xfrm>
            <a:off x="2206296" y="2393302"/>
            <a:ext cx="3223508" cy="1910443"/>
          </a:xfrm>
          <a:prstGeom prst="rect">
            <a:avLst/>
          </a:prstGeom>
          <a:noFill/>
          <a:ln w="762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8"/>
          <p:cNvSpPr>
            <a:spLocks noGrp="1"/>
          </p:cNvSpPr>
          <p:nvPr>
            <p:ph type="title"/>
          </p:nvPr>
        </p:nvSpPr>
        <p:spPr>
          <a:xfrm>
            <a:off x="0" y="-24776"/>
            <a:ext cx="9143999" cy="857250"/>
          </a:xfrm>
        </p:spPr>
        <p:txBody>
          <a:bodyPr/>
          <a:lstStyle/>
          <a:p>
            <a:r>
              <a:rPr lang="en-US" i="1" dirty="0" err="1" smtClean="0"/>
              <a:t>nanoraw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000" dirty="0" err="1">
                <a:latin typeface="Monaco"/>
                <a:cs typeface="Monaco"/>
              </a:rPr>
              <a:t>genome_resquiggle</a:t>
            </a:r>
            <a:endParaRPr 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22543579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46373" y="1038249"/>
            <a:ext cx="8695594" cy="966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Identify new segments: Calculate running difference between neighboring windows of </a:t>
            </a:r>
            <a:r>
              <a:rPr lang="en-US" sz="2400" dirty="0" smtClean="0"/>
              <a:t>4 </a:t>
            </a:r>
            <a:r>
              <a:rPr lang="en-US" sz="2400" dirty="0"/>
              <a:t>observations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" b="-428"/>
          <a:stretch/>
        </p:blipFill>
        <p:spPr>
          <a:xfrm>
            <a:off x="1106715" y="2182585"/>
            <a:ext cx="6911881" cy="2667000"/>
          </a:xfrm>
          <a:prstGeom prst="rect">
            <a:avLst/>
          </a:prstGeom>
        </p:spPr>
      </p:pic>
      <p:sp>
        <p:nvSpPr>
          <p:cNvPr id="7" name="Title 8"/>
          <p:cNvSpPr>
            <a:spLocks noGrp="1"/>
          </p:cNvSpPr>
          <p:nvPr>
            <p:ph type="title"/>
          </p:nvPr>
        </p:nvSpPr>
        <p:spPr>
          <a:xfrm>
            <a:off x="0" y="-24776"/>
            <a:ext cx="9143999" cy="857250"/>
          </a:xfrm>
        </p:spPr>
        <p:txBody>
          <a:bodyPr/>
          <a:lstStyle/>
          <a:p>
            <a:r>
              <a:rPr lang="en-US" i="1" dirty="0" err="1" smtClean="0"/>
              <a:t>nanoraw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000" dirty="0" err="1">
                <a:latin typeface="Monaco"/>
                <a:cs typeface="Monaco"/>
              </a:rPr>
              <a:t>genome_resquiggle</a:t>
            </a:r>
            <a:endParaRPr 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24644514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182" t="851" r="29972" b="3716"/>
          <a:stretch/>
        </p:blipFill>
        <p:spPr>
          <a:xfrm>
            <a:off x="5156531" y="2384878"/>
            <a:ext cx="2768409" cy="2434289"/>
          </a:xfrm>
          <a:prstGeom prst="rect">
            <a:avLst/>
          </a:prstGeom>
          <a:ln w="38100" cmpd="sng">
            <a:solidFill>
              <a:srgbClr val="000000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0" r="69434" b="2937"/>
          <a:stretch/>
        </p:blipFill>
        <p:spPr>
          <a:xfrm>
            <a:off x="1219062" y="2384878"/>
            <a:ext cx="2718406" cy="2431143"/>
          </a:xfrm>
          <a:prstGeom prst="rect">
            <a:avLst/>
          </a:prstGeom>
          <a:ln w="38100" cmpd="sng">
            <a:solidFill>
              <a:srgbClr val="000000"/>
            </a:solidFill>
          </a:ln>
        </p:spPr>
      </p:pic>
      <p:sp>
        <p:nvSpPr>
          <p:cNvPr id="8" name="Rectangle 7"/>
          <p:cNvSpPr/>
          <p:nvPr/>
        </p:nvSpPr>
        <p:spPr>
          <a:xfrm>
            <a:off x="1213015" y="2384878"/>
            <a:ext cx="285711" cy="2431143"/>
          </a:xfrm>
          <a:prstGeom prst="rect">
            <a:avLst/>
          </a:prstGeom>
          <a:solidFill>
            <a:schemeClr val="tx1">
              <a:alpha val="74000"/>
            </a:schemeClr>
          </a:solidFill>
          <a:ln w="762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635678" y="2384878"/>
            <a:ext cx="1301791" cy="2431143"/>
          </a:xfrm>
          <a:prstGeom prst="rect">
            <a:avLst/>
          </a:prstGeom>
          <a:solidFill>
            <a:schemeClr val="tx1">
              <a:alpha val="74000"/>
            </a:schemeClr>
          </a:solidFill>
          <a:ln w="762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6936619" y="2384878"/>
            <a:ext cx="988320" cy="2431143"/>
          </a:xfrm>
          <a:prstGeom prst="rect">
            <a:avLst/>
          </a:prstGeom>
          <a:solidFill>
            <a:schemeClr val="tx1">
              <a:alpha val="74000"/>
            </a:schemeClr>
          </a:solidFill>
          <a:ln w="762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5156531" y="2384878"/>
            <a:ext cx="244119" cy="2431143"/>
          </a:xfrm>
          <a:prstGeom prst="rect">
            <a:avLst/>
          </a:prstGeom>
          <a:solidFill>
            <a:schemeClr val="tx1">
              <a:alpha val="74000"/>
            </a:schemeClr>
          </a:solidFill>
          <a:ln w="762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5400649" y="2388024"/>
            <a:ext cx="1535970" cy="2431143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498726" y="2384878"/>
            <a:ext cx="1138037" cy="2431143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2177144" y="4117521"/>
            <a:ext cx="235857" cy="176893"/>
          </a:xfrm>
          <a:prstGeom prst="ellipse">
            <a:avLst/>
          </a:prstGeom>
          <a:noFill/>
          <a:ln w="28575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5964163" y="4426858"/>
            <a:ext cx="235857" cy="176893"/>
          </a:xfrm>
          <a:prstGeom prst="ellipse">
            <a:avLst/>
          </a:prstGeom>
          <a:noFill/>
          <a:ln w="28575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6533849" y="4242709"/>
            <a:ext cx="235857" cy="176893"/>
          </a:xfrm>
          <a:prstGeom prst="ellipse">
            <a:avLst/>
          </a:prstGeom>
          <a:noFill/>
          <a:ln w="28575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6680201" y="4449538"/>
            <a:ext cx="235857" cy="176893"/>
          </a:xfrm>
          <a:prstGeom prst="ellipse">
            <a:avLst/>
          </a:prstGeom>
          <a:noFill/>
          <a:ln w="28575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246373" y="1395147"/>
            <a:ext cx="86955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Select N maximal running differences </a:t>
            </a:r>
            <a:r>
              <a:rPr lang="en-US" sz="2400" dirty="0" smtClean="0"/>
              <a:t>as new </a:t>
            </a:r>
            <a:r>
              <a:rPr lang="en-US" sz="2400" dirty="0"/>
              <a:t>segments </a:t>
            </a:r>
          </a:p>
        </p:txBody>
      </p:sp>
      <p:sp>
        <p:nvSpPr>
          <p:cNvPr id="21" name="Title 8"/>
          <p:cNvSpPr>
            <a:spLocks noGrp="1"/>
          </p:cNvSpPr>
          <p:nvPr>
            <p:ph type="title"/>
          </p:nvPr>
        </p:nvSpPr>
        <p:spPr>
          <a:xfrm>
            <a:off x="0" y="-24776"/>
            <a:ext cx="9143999" cy="857250"/>
          </a:xfrm>
        </p:spPr>
        <p:txBody>
          <a:bodyPr/>
          <a:lstStyle/>
          <a:p>
            <a:r>
              <a:rPr lang="en-US" i="1" dirty="0" err="1" smtClean="0"/>
              <a:t>nanoraw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000" dirty="0" err="1">
                <a:latin typeface="Monaco"/>
                <a:cs typeface="Monaco"/>
              </a:rPr>
              <a:t>genome_resquiggle</a:t>
            </a:r>
            <a:endParaRPr 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7599923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60285" y="1072009"/>
            <a:ext cx="8832713" cy="966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400" dirty="0" smtClean="0"/>
              <a:t>With genome resolved signal reads are anchor by genomic position</a:t>
            </a:r>
          </a:p>
          <a:p>
            <a:pPr>
              <a:lnSpc>
                <a:spcPct val="120000"/>
              </a:lnSpc>
            </a:pPr>
            <a:r>
              <a:rPr lang="en-US" sz="2400" dirty="0" smtClean="0"/>
              <a:t>Next step is to contract each base’s signal to fixed intervals</a:t>
            </a:r>
            <a:endParaRPr lang="en-US" sz="2400" dirty="0"/>
          </a:p>
        </p:txBody>
      </p:sp>
      <p:pic>
        <p:nvPicPr>
          <p:cNvPr id="7" name="Picture 6" descr="Nanopore_genome_multiread_correction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770" y="2229324"/>
            <a:ext cx="7384143" cy="2517322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3177513" y="2276042"/>
            <a:ext cx="2036234" cy="2228849"/>
            <a:chOff x="3318933" y="3382434"/>
            <a:chExt cx="2036234" cy="2971798"/>
          </a:xfrm>
        </p:grpSpPr>
        <p:sp>
          <p:nvSpPr>
            <p:cNvPr id="11" name="Rectangle 10"/>
            <p:cNvSpPr/>
            <p:nvPr/>
          </p:nvSpPr>
          <p:spPr>
            <a:xfrm>
              <a:off x="5135033" y="3382434"/>
              <a:ext cx="220134" cy="237066"/>
            </a:xfrm>
            <a:prstGeom prst="rect">
              <a:avLst/>
            </a:prstGeom>
            <a:solidFill>
              <a:srgbClr val="0000FF"/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936066" y="3686293"/>
              <a:ext cx="131233" cy="237066"/>
            </a:xfrm>
            <a:prstGeom prst="rect">
              <a:avLst/>
            </a:prstGeom>
            <a:solidFill>
              <a:srgbClr val="0000FF"/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4885267" y="3990152"/>
              <a:ext cx="139700" cy="237066"/>
            </a:xfrm>
            <a:prstGeom prst="rect">
              <a:avLst/>
            </a:prstGeom>
            <a:solidFill>
              <a:srgbClr val="0000FF"/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4893730" y="4294011"/>
              <a:ext cx="436036" cy="237066"/>
            </a:xfrm>
            <a:prstGeom prst="rect">
              <a:avLst/>
            </a:prstGeom>
            <a:solidFill>
              <a:srgbClr val="0000FF"/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5024966" y="4597870"/>
              <a:ext cx="80433" cy="237066"/>
            </a:xfrm>
            <a:prstGeom prst="rect">
              <a:avLst/>
            </a:prstGeom>
            <a:solidFill>
              <a:srgbClr val="0000FF"/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982633" y="4901729"/>
              <a:ext cx="177800" cy="237066"/>
            </a:xfrm>
            <a:prstGeom prst="rect">
              <a:avLst/>
            </a:prstGeom>
            <a:solidFill>
              <a:srgbClr val="0000FF"/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4872566" y="5205588"/>
              <a:ext cx="59266" cy="237066"/>
            </a:xfrm>
            <a:prstGeom prst="rect">
              <a:avLst/>
            </a:prstGeom>
            <a:solidFill>
              <a:srgbClr val="0000FF"/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885266" y="5509447"/>
              <a:ext cx="397933" cy="237066"/>
            </a:xfrm>
            <a:prstGeom prst="rect">
              <a:avLst/>
            </a:prstGeom>
            <a:solidFill>
              <a:srgbClr val="0000FF"/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5096932" y="5813306"/>
              <a:ext cx="245534" cy="237066"/>
            </a:xfrm>
            <a:prstGeom prst="rect">
              <a:avLst/>
            </a:prstGeom>
            <a:solidFill>
              <a:srgbClr val="0000FF"/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5063066" y="6117166"/>
              <a:ext cx="135466" cy="237066"/>
            </a:xfrm>
            <a:prstGeom prst="rect">
              <a:avLst/>
            </a:prstGeom>
            <a:solidFill>
              <a:srgbClr val="0000FF"/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 flipH="1">
              <a:off x="4631267" y="3382434"/>
              <a:ext cx="76199" cy="237066"/>
            </a:xfrm>
            <a:prstGeom prst="rect">
              <a:avLst/>
            </a:prstGeom>
            <a:solidFill>
              <a:srgbClr val="00FC00"/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 flipH="1">
              <a:off x="4343400" y="3686293"/>
              <a:ext cx="359833" cy="237066"/>
            </a:xfrm>
            <a:prstGeom prst="rect">
              <a:avLst/>
            </a:prstGeom>
            <a:solidFill>
              <a:srgbClr val="00FC00"/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 flipH="1">
              <a:off x="4364567" y="3990152"/>
              <a:ext cx="190499" cy="237066"/>
            </a:xfrm>
            <a:prstGeom prst="rect">
              <a:avLst/>
            </a:prstGeom>
            <a:solidFill>
              <a:srgbClr val="00FC00"/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 flipH="1">
              <a:off x="4453467" y="4294011"/>
              <a:ext cx="143934" cy="237066"/>
            </a:xfrm>
            <a:prstGeom prst="rect">
              <a:avLst/>
            </a:prstGeom>
            <a:solidFill>
              <a:srgbClr val="00FC00"/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 flipH="1">
              <a:off x="4402668" y="4597870"/>
              <a:ext cx="198966" cy="237066"/>
            </a:xfrm>
            <a:prstGeom prst="rect">
              <a:avLst/>
            </a:prstGeom>
            <a:solidFill>
              <a:srgbClr val="00FC00"/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/>
            <p:cNvSpPr/>
            <p:nvPr/>
          </p:nvSpPr>
          <p:spPr>
            <a:xfrm flipH="1">
              <a:off x="4305300" y="4901729"/>
              <a:ext cx="122766" cy="237066"/>
            </a:xfrm>
            <a:prstGeom prst="rect">
              <a:avLst/>
            </a:prstGeom>
            <a:solidFill>
              <a:srgbClr val="00FC00"/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 flipH="1">
              <a:off x="4267199" y="5205588"/>
              <a:ext cx="135467" cy="237066"/>
            </a:xfrm>
            <a:prstGeom prst="rect">
              <a:avLst/>
            </a:prstGeom>
            <a:solidFill>
              <a:srgbClr val="00FC00"/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/>
          </p:nvSpPr>
          <p:spPr>
            <a:xfrm flipH="1">
              <a:off x="4466167" y="5509447"/>
              <a:ext cx="253999" cy="237066"/>
            </a:xfrm>
            <a:prstGeom prst="rect">
              <a:avLst/>
            </a:prstGeom>
            <a:solidFill>
              <a:srgbClr val="00FC00"/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/>
            <p:cNvSpPr/>
            <p:nvPr/>
          </p:nvSpPr>
          <p:spPr>
            <a:xfrm flipH="1">
              <a:off x="3318933" y="5813306"/>
              <a:ext cx="575733" cy="237066"/>
            </a:xfrm>
            <a:prstGeom prst="rect">
              <a:avLst/>
            </a:prstGeom>
            <a:solidFill>
              <a:srgbClr val="00FC00"/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/>
          </p:nvSpPr>
          <p:spPr>
            <a:xfrm flipH="1">
              <a:off x="4284133" y="6117166"/>
              <a:ext cx="351367" cy="237066"/>
            </a:xfrm>
            <a:prstGeom prst="rect">
              <a:avLst/>
            </a:prstGeom>
            <a:solidFill>
              <a:srgbClr val="00FC00"/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3744781" y="2276042"/>
            <a:ext cx="1248833" cy="2228849"/>
            <a:chOff x="3886200" y="3382434"/>
            <a:chExt cx="1248833" cy="2971798"/>
          </a:xfrm>
        </p:grpSpPr>
        <p:sp>
          <p:nvSpPr>
            <p:cNvPr id="32" name="Rectangle 31"/>
            <p:cNvSpPr/>
            <p:nvPr/>
          </p:nvSpPr>
          <p:spPr>
            <a:xfrm>
              <a:off x="4703233" y="3382434"/>
              <a:ext cx="105834" cy="237066"/>
            </a:xfrm>
            <a:prstGeom prst="rect">
              <a:avLst/>
            </a:prstGeom>
            <a:solidFill>
              <a:srgbClr val="00FC00"/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4699000" y="3686293"/>
              <a:ext cx="110067" cy="237066"/>
            </a:xfrm>
            <a:prstGeom prst="rect">
              <a:avLst/>
            </a:prstGeom>
            <a:solidFill>
              <a:srgbClr val="00FC00"/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4550833" y="3990152"/>
              <a:ext cx="258234" cy="237066"/>
            </a:xfrm>
            <a:prstGeom prst="rect">
              <a:avLst/>
            </a:prstGeom>
            <a:solidFill>
              <a:srgbClr val="00FC00"/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4593168" y="4294011"/>
              <a:ext cx="215900" cy="237066"/>
            </a:xfrm>
            <a:prstGeom prst="rect">
              <a:avLst/>
            </a:prstGeom>
            <a:solidFill>
              <a:srgbClr val="00FC00"/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4597400" y="4597870"/>
              <a:ext cx="211667" cy="237066"/>
            </a:xfrm>
            <a:prstGeom prst="rect">
              <a:avLst/>
            </a:prstGeom>
            <a:solidFill>
              <a:srgbClr val="00FC00"/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4423833" y="4901729"/>
              <a:ext cx="385234" cy="237066"/>
            </a:xfrm>
            <a:prstGeom prst="rect">
              <a:avLst/>
            </a:prstGeom>
            <a:solidFill>
              <a:srgbClr val="00FC00"/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4394200" y="5205588"/>
              <a:ext cx="414867" cy="237066"/>
            </a:xfrm>
            <a:prstGeom prst="rect">
              <a:avLst/>
            </a:prstGeom>
            <a:solidFill>
              <a:srgbClr val="00FC00"/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4715933" y="5509447"/>
              <a:ext cx="93134" cy="237066"/>
            </a:xfrm>
            <a:prstGeom prst="rect">
              <a:avLst/>
            </a:prstGeom>
            <a:solidFill>
              <a:srgbClr val="00FC00"/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4631267" y="6117166"/>
              <a:ext cx="177800" cy="237066"/>
            </a:xfrm>
            <a:prstGeom prst="rect">
              <a:avLst/>
            </a:prstGeom>
            <a:solidFill>
              <a:srgbClr val="00FC00"/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/>
            <p:cNvSpPr/>
            <p:nvPr/>
          </p:nvSpPr>
          <p:spPr>
            <a:xfrm flipH="1">
              <a:off x="4809067" y="3382434"/>
              <a:ext cx="325966" cy="237066"/>
            </a:xfrm>
            <a:prstGeom prst="rect">
              <a:avLst/>
            </a:prstGeom>
            <a:solidFill>
              <a:srgbClr val="FF0000"/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/>
            <p:cNvSpPr/>
            <p:nvPr/>
          </p:nvSpPr>
          <p:spPr>
            <a:xfrm flipH="1">
              <a:off x="4809067" y="3686293"/>
              <a:ext cx="127000" cy="237066"/>
            </a:xfrm>
            <a:prstGeom prst="rect">
              <a:avLst/>
            </a:prstGeom>
            <a:solidFill>
              <a:srgbClr val="FF0000"/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/>
            <p:cNvSpPr/>
            <p:nvPr/>
          </p:nvSpPr>
          <p:spPr>
            <a:xfrm flipH="1">
              <a:off x="4809067" y="3990152"/>
              <a:ext cx="76200" cy="237066"/>
            </a:xfrm>
            <a:prstGeom prst="rect">
              <a:avLst/>
            </a:prstGeom>
            <a:solidFill>
              <a:srgbClr val="FF0000"/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/>
            <p:cNvSpPr/>
            <p:nvPr/>
          </p:nvSpPr>
          <p:spPr>
            <a:xfrm flipH="1">
              <a:off x="4809067" y="4294011"/>
              <a:ext cx="84665" cy="237066"/>
            </a:xfrm>
            <a:prstGeom prst="rect">
              <a:avLst/>
            </a:prstGeom>
            <a:solidFill>
              <a:srgbClr val="FF0000"/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/>
            <p:cNvSpPr/>
            <p:nvPr/>
          </p:nvSpPr>
          <p:spPr>
            <a:xfrm flipH="1">
              <a:off x="4809067" y="4597870"/>
              <a:ext cx="215900" cy="237066"/>
            </a:xfrm>
            <a:prstGeom prst="rect">
              <a:avLst/>
            </a:prstGeom>
            <a:solidFill>
              <a:srgbClr val="FF0000"/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/>
            <p:cNvSpPr/>
            <p:nvPr/>
          </p:nvSpPr>
          <p:spPr>
            <a:xfrm flipH="1">
              <a:off x="4809067" y="4901729"/>
              <a:ext cx="173566" cy="237066"/>
            </a:xfrm>
            <a:prstGeom prst="rect">
              <a:avLst/>
            </a:prstGeom>
            <a:solidFill>
              <a:srgbClr val="FF0000"/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/>
            <p:cNvSpPr/>
            <p:nvPr/>
          </p:nvSpPr>
          <p:spPr>
            <a:xfrm flipH="1">
              <a:off x="4809067" y="5205588"/>
              <a:ext cx="63500" cy="237066"/>
            </a:xfrm>
            <a:prstGeom prst="rect">
              <a:avLst/>
            </a:prstGeom>
            <a:solidFill>
              <a:srgbClr val="FF0000"/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/>
            <p:cNvSpPr/>
            <p:nvPr/>
          </p:nvSpPr>
          <p:spPr>
            <a:xfrm flipH="1">
              <a:off x="4809067" y="5509447"/>
              <a:ext cx="76200" cy="237066"/>
            </a:xfrm>
            <a:prstGeom prst="rect">
              <a:avLst/>
            </a:prstGeom>
            <a:solidFill>
              <a:srgbClr val="FF0000"/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/>
            <p:cNvSpPr/>
            <p:nvPr/>
          </p:nvSpPr>
          <p:spPr>
            <a:xfrm flipH="1">
              <a:off x="4809067" y="5813306"/>
              <a:ext cx="287866" cy="237066"/>
            </a:xfrm>
            <a:prstGeom prst="rect">
              <a:avLst/>
            </a:prstGeom>
            <a:solidFill>
              <a:srgbClr val="FF0000"/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/>
            <p:cNvSpPr/>
            <p:nvPr/>
          </p:nvSpPr>
          <p:spPr>
            <a:xfrm flipH="1">
              <a:off x="4809067" y="6117166"/>
              <a:ext cx="254000" cy="237066"/>
            </a:xfrm>
            <a:prstGeom prst="rect">
              <a:avLst/>
            </a:prstGeom>
            <a:solidFill>
              <a:srgbClr val="FF0000"/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3886200" y="5813306"/>
              <a:ext cx="918634" cy="237066"/>
            </a:xfrm>
            <a:prstGeom prst="rect">
              <a:avLst/>
            </a:prstGeom>
            <a:solidFill>
              <a:srgbClr val="00FC00"/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2771113" y="2272868"/>
            <a:ext cx="2717800" cy="2232023"/>
            <a:chOff x="2912533" y="3378201"/>
            <a:chExt cx="2717800" cy="2976031"/>
          </a:xfrm>
        </p:grpSpPr>
        <p:sp>
          <p:nvSpPr>
            <p:cNvPr id="53" name="Rectangle 52"/>
            <p:cNvSpPr/>
            <p:nvPr/>
          </p:nvSpPr>
          <p:spPr>
            <a:xfrm flipH="1">
              <a:off x="5350934" y="3382434"/>
              <a:ext cx="118533" cy="237066"/>
            </a:xfrm>
            <a:prstGeom prst="rect">
              <a:avLst/>
            </a:prstGeom>
            <a:solidFill>
              <a:srgbClr val="FF0000"/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53"/>
            <p:cNvSpPr/>
            <p:nvPr/>
          </p:nvSpPr>
          <p:spPr>
            <a:xfrm flipH="1">
              <a:off x="5063067" y="3686293"/>
              <a:ext cx="122766" cy="237066"/>
            </a:xfrm>
            <a:prstGeom prst="rect">
              <a:avLst/>
            </a:prstGeom>
            <a:solidFill>
              <a:srgbClr val="FF0000"/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54"/>
            <p:cNvSpPr/>
            <p:nvPr/>
          </p:nvSpPr>
          <p:spPr>
            <a:xfrm flipH="1">
              <a:off x="5020734" y="3990152"/>
              <a:ext cx="148166" cy="237066"/>
            </a:xfrm>
            <a:prstGeom prst="rect">
              <a:avLst/>
            </a:prstGeom>
            <a:solidFill>
              <a:srgbClr val="FF0000"/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/>
            <p:cNvSpPr/>
            <p:nvPr/>
          </p:nvSpPr>
          <p:spPr>
            <a:xfrm flipH="1">
              <a:off x="5325533" y="4294011"/>
              <a:ext cx="122767" cy="237066"/>
            </a:xfrm>
            <a:prstGeom prst="rect">
              <a:avLst/>
            </a:prstGeom>
            <a:solidFill>
              <a:srgbClr val="FF0000"/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/>
            <p:cNvSpPr/>
            <p:nvPr/>
          </p:nvSpPr>
          <p:spPr>
            <a:xfrm flipH="1">
              <a:off x="5101166" y="4597870"/>
              <a:ext cx="46567" cy="237066"/>
            </a:xfrm>
            <a:prstGeom prst="rect">
              <a:avLst/>
            </a:prstGeom>
            <a:solidFill>
              <a:srgbClr val="FF0000"/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57"/>
            <p:cNvSpPr/>
            <p:nvPr/>
          </p:nvSpPr>
          <p:spPr>
            <a:xfrm flipH="1">
              <a:off x="5156199" y="4901729"/>
              <a:ext cx="186267" cy="237066"/>
            </a:xfrm>
            <a:prstGeom prst="rect">
              <a:avLst/>
            </a:prstGeom>
            <a:solidFill>
              <a:srgbClr val="FF0000"/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/>
            <p:cNvSpPr/>
            <p:nvPr/>
          </p:nvSpPr>
          <p:spPr>
            <a:xfrm flipH="1">
              <a:off x="4927599" y="5205588"/>
              <a:ext cx="397934" cy="237066"/>
            </a:xfrm>
            <a:prstGeom prst="rect">
              <a:avLst/>
            </a:prstGeom>
            <a:solidFill>
              <a:srgbClr val="FF0000"/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/>
            <p:cNvSpPr/>
            <p:nvPr/>
          </p:nvSpPr>
          <p:spPr>
            <a:xfrm flipH="1">
              <a:off x="5278966" y="5509447"/>
              <a:ext cx="169333" cy="237066"/>
            </a:xfrm>
            <a:prstGeom prst="rect">
              <a:avLst/>
            </a:prstGeom>
            <a:solidFill>
              <a:srgbClr val="FF0000"/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/>
            <p:cNvSpPr/>
            <p:nvPr/>
          </p:nvSpPr>
          <p:spPr>
            <a:xfrm flipH="1">
              <a:off x="5338233" y="5813306"/>
              <a:ext cx="292100" cy="237066"/>
            </a:xfrm>
            <a:prstGeom prst="rect">
              <a:avLst/>
            </a:prstGeom>
            <a:solidFill>
              <a:srgbClr val="FF0000"/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1"/>
            <p:cNvSpPr/>
            <p:nvPr/>
          </p:nvSpPr>
          <p:spPr>
            <a:xfrm flipH="1">
              <a:off x="5194299" y="6117166"/>
              <a:ext cx="325968" cy="237066"/>
            </a:xfrm>
            <a:prstGeom prst="rect">
              <a:avLst/>
            </a:prstGeom>
            <a:solidFill>
              <a:srgbClr val="FF0000"/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/>
            <p:cNvSpPr/>
            <p:nvPr/>
          </p:nvSpPr>
          <p:spPr>
            <a:xfrm>
              <a:off x="4584699" y="3378201"/>
              <a:ext cx="46567" cy="237066"/>
            </a:xfrm>
            <a:prstGeom prst="rect">
              <a:avLst/>
            </a:prstGeom>
            <a:solidFill>
              <a:srgbClr val="FF0000"/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3"/>
            <p:cNvSpPr/>
            <p:nvPr/>
          </p:nvSpPr>
          <p:spPr>
            <a:xfrm>
              <a:off x="4174066" y="3682060"/>
              <a:ext cx="169334" cy="237066"/>
            </a:xfrm>
            <a:prstGeom prst="rect">
              <a:avLst/>
            </a:prstGeom>
            <a:solidFill>
              <a:srgbClr val="FF0000"/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/>
            <p:cNvSpPr/>
            <p:nvPr/>
          </p:nvSpPr>
          <p:spPr>
            <a:xfrm>
              <a:off x="4186765" y="3985919"/>
              <a:ext cx="177801" cy="237066"/>
            </a:xfrm>
            <a:prstGeom prst="rect">
              <a:avLst/>
            </a:prstGeom>
            <a:solidFill>
              <a:srgbClr val="FF0000"/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/>
            <p:cNvSpPr/>
            <p:nvPr/>
          </p:nvSpPr>
          <p:spPr>
            <a:xfrm>
              <a:off x="4288366" y="4289778"/>
              <a:ext cx="165101" cy="237066"/>
            </a:xfrm>
            <a:prstGeom prst="rect">
              <a:avLst/>
            </a:prstGeom>
            <a:solidFill>
              <a:srgbClr val="FF0000"/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/>
            <p:cNvSpPr/>
            <p:nvPr/>
          </p:nvSpPr>
          <p:spPr>
            <a:xfrm>
              <a:off x="3458633" y="4593637"/>
              <a:ext cx="944035" cy="237066"/>
            </a:xfrm>
            <a:prstGeom prst="rect">
              <a:avLst/>
            </a:prstGeom>
            <a:solidFill>
              <a:srgbClr val="FF0000"/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67"/>
            <p:cNvSpPr/>
            <p:nvPr/>
          </p:nvSpPr>
          <p:spPr>
            <a:xfrm>
              <a:off x="4186766" y="4897496"/>
              <a:ext cx="118534" cy="237066"/>
            </a:xfrm>
            <a:prstGeom prst="rect">
              <a:avLst/>
            </a:prstGeom>
            <a:solidFill>
              <a:srgbClr val="FF0000"/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ectangle 68"/>
            <p:cNvSpPr/>
            <p:nvPr/>
          </p:nvSpPr>
          <p:spPr>
            <a:xfrm>
              <a:off x="3839633" y="5201355"/>
              <a:ext cx="427566" cy="237066"/>
            </a:xfrm>
            <a:prstGeom prst="rect">
              <a:avLst/>
            </a:prstGeom>
            <a:solidFill>
              <a:srgbClr val="FF0000"/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/>
            <p:cNvSpPr/>
            <p:nvPr/>
          </p:nvSpPr>
          <p:spPr>
            <a:xfrm>
              <a:off x="4377265" y="5505214"/>
              <a:ext cx="88901" cy="237066"/>
            </a:xfrm>
            <a:prstGeom prst="rect">
              <a:avLst/>
            </a:prstGeom>
            <a:solidFill>
              <a:srgbClr val="FF0000"/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Rectangle 70"/>
            <p:cNvSpPr/>
            <p:nvPr/>
          </p:nvSpPr>
          <p:spPr>
            <a:xfrm>
              <a:off x="2912533" y="5809073"/>
              <a:ext cx="406400" cy="237066"/>
            </a:xfrm>
            <a:prstGeom prst="rect">
              <a:avLst/>
            </a:prstGeom>
            <a:solidFill>
              <a:srgbClr val="FF0000"/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Rectangle 71"/>
            <p:cNvSpPr/>
            <p:nvPr/>
          </p:nvSpPr>
          <p:spPr>
            <a:xfrm>
              <a:off x="4191000" y="6112933"/>
              <a:ext cx="93132" cy="237066"/>
            </a:xfrm>
            <a:prstGeom prst="rect">
              <a:avLst/>
            </a:prstGeom>
            <a:solidFill>
              <a:srgbClr val="FF0000"/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2652580" y="2272868"/>
            <a:ext cx="3009900" cy="2232023"/>
            <a:chOff x="2794000" y="3378201"/>
            <a:chExt cx="3009900" cy="2976031"/>
          </a:xfrm>
        </p:grpSpPr>
        <p:sp>
          <p:nvSpPr>
            <p:cNvPr id="74" name="Rectangle 73"/>
            <p:cNvSpPr/>
            <p:nvPr/>
          </p:nvSpPr>
          <p:spPr>
            <a:xfrm flipH="1">
              <a:off x="4457701" y="3378201"/>
              <a:ext cx="127002" cy="237066"/>
            </a:xfrm>
            <a:prstGeom prst="rect">
              <a:avLst/>
            </a:prstGeom>
            <a:solidFill>
              <a:srgbClr val="FFFF00"/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/>
            <p:cNvSpPr/>
            <p:nvPr/>
          </p:nvSpPr>
          <p:spPr>
            <a:xfrm flipH="1">
              <a:off x="4004733" y="3682060"/>
              <a:ext cx="169336" cy="237066"/>
            </a:xfrm>
            <a:prstGeom prst="rect">
              <a:avLst/>
            </a:prstGeom>
            <a:solidFill>
              <a:srgbClr val="FFFF00"/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/>
            <p:cNvSpPr/>
            <p:nvPr/>
          </p:nvSpPr>
          <p:spPr>
            <a:xfrm flipH="1">
              <a:off x="3886201" y="3985919"/>
              <a:ext cx="300568" cy="237066"/>
            </a:xfrm>
            <a:prstGeom prst="rect">
              <a:avLst/>
            </a:prstGeom>
            <a:solidFill>
              <a:srgbClr val="FFFF00"/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tangle 76"/>
            <p:cNvSpPr/>
            <p:nvPr/>
          </p:nvSpPr>
          <p:spPr>
            <a:xfrm flipH="1">
              <a:off x="4021668" y="4289778"/>
              <a:ext cx="266702" cy="237066"/>
            </a:xfrm>
            <a:prstGeom prst="rect">
              <a:avLst/>
            </a:prstGeom>
            <a:solidFill>
              <a:srgbClr val="FFFF00"/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ectangle 77"/>
            <p:cNvSpPr/>
            <p:nvPr/>
          </p:nvSpPr>
          <p:spPr>
            <a:xfrm flipH="1">
              <a:off x="3234267" y="4593637"/>
              <a:ext cx="224369" cy="237066"/>
            </a:xfrm>
            <a:prstGeom prst="rect">
              <a:avLst/>
            </a:prstGeom>
            <a:solidFill>
              <a:srgbClr val="FFFF00"/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Rectangle 78"/>
            <p:cNvSpPr/>
            <p:nvPr/>
          </p:nvSpPr>
          <p:spPr>
            <a:xfrm flipH="1">
              <a:off x="3975100" y="4897496"/>
              <a:ext cx="211669" cy="237066"/>
            </a:xfrm>
            <a:prstGeom prst="rect">
              <a:avLst/>
            </a:prstGeom>
            <a:solidFill>
              <a:srgbClr val="FFFF00"/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Rectangle 79"/>
            <p:cNvSpPr/>
            <p:nvPr/>
          </p:nvSpPr>
          <p:spPr>
            <a:xfrm flipH="1">
              <a:off x="3721100" y="5201355"/>
              <a:ext cx="118536" cy="237066"/>
            </a:xfrm>
            <a:prstGeom prst="rect">
              <a:avLst/>
            </a:prstGeom>
            <a:solidFill>
              <a:srgbClr val="FFFF00"/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Rectangle 80"/>
            <p:cNvSpPr/>
            <p:nvPr/>
          </p:nvSpPr>
          <p:spPr>
            <a:xfrm flipH="1">
              <a:off x="4322233" y="5505214"/>
              <a:ext cx="55035" cy="237066"/>
            </a:xfrm>
            <a:prstGeom prst="rect">
              <a:avLst/>
            </a:prstGeom>
            <a:solidFill>
              <a:srgbClr val="FFFF00"/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Rectangle 81"/>
            <p:cNvSpPr/>
            <p:nvPr/>
          </p:nvSpPr>
          <p:spPr>
            <a:xfrm flipH="1">
              <a:off x="2794000" y="5809073"/>
              <a:ext cx="118536" cy="237066"/>
            </a:xfrm>
            <a:prstGeom prst="rect">
              <a:avLst/>
            </a:prstGeom>
            <a:solidFill>
              <a:srgbClr val="FFFF00"/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ectangle 82"/>
            <p:cNvSpPr/>
            <p:nvPr/>
          </p:nvSpPr>
          <p:spPr>
            <a:xfrm flipH="1">
              <a:off x="4051300" y="6112933"/>
              <a:ext cx="139703" cy="237066"/>
            </a:xfrm>
            <a:prstGeom prst="rect">
              <a:avLst/>
            </a:prstGeom>
            <a:solidFill>
              <a:srgbClr val="FFFF00"/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83"/>
            <p:cNvSpPr/>
            <p:nvPr/>
          </p:nvSpPr>
          <p:spPr>
            <a:xfrm>
              <a:off x="5465233" y="3382434"/>
              <a:ext cx="190499" cy="237066"/>
            </a:xfrm>
            <a:prstGeom prst="rect">
              <a:avLst/>
            </a:prstGeom>
            <a:solidFill>
              <a:srgbClr val="FF0000"/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/>
            <p:cNvSpPr/>
            <p:nvPr/>
          </p:nvSpPr>
          <p:spPr>
            <a:xfrm>
              <a:off x="5181600" y="3686293"/>
              <a:ext cx="63500" cy="237066"/>
            </a:xfrm>
            <a:prstGeom prst="rect">
              <a:avLst/>
            </a:prstGeom>
            <a:solidFill>
              <a:srgbClr val="FF0000"/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ectangle 85"/>
            <p:cNvSpPr/>
            <p:nvPr/>
          </p:nvSpPr>
          <p:spPr>
            <a:xfrm>
              <a:off x="5164667" y="3990152"/>
              <a:ext cx="173566" cy="237066"/>
            </a:xfrm>
            <a:prstGeom prst="rect">
              <a:avLst/>
            </a:prstGeom>
            <a:solidFill>
              <a:srgbClr val="FF0000"/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86"/>
            <p:cNvSpPr/>
            <p:nvPr/>
          </p:nvSpPr>
          <p:spPr>
            <a:xfrm>
              <a:off x="5444066" y="4294011"/>
              <a:ext cx="110066" cy="237066"/>
            </a:xfrm>
            <a:prstGeom prst="rect">
              <a:avLst/>
            </a:prstGeom>
            <a:solidFill>
              <a:srgbClr val="FF0000"/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Rectangle 87"/>
            <p:cNvSpPr/>
            <p:nvPr/>
          </p:nvSpPr>
          <p:spPr>
            <a:xfrm>
              <a:off x="5143499" y="4597870"/>
              <a:ext cx="127000" cy="237066"/>
            </a:xfrm>
            <a:prstGeom prst="rect">
              <a:avLst/>
            </a:prstGeom>
            <a:solidFill>
              <a:srgbClr val="FF0000"/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 88"/>
            <p:cNvSpPr/>
            <p:nvPr/>
          </p:nvSpPr>
          <p:spPr>
            <a:xfrm>
              <a:off x="5338232" y="4901729"/>
              <a:ext cx="127000" cy="237066"/>
            </a:xfrm>
            <a:prstGeom prst="rect">
              <a:avLst/>
            </a:prstGeom>
            <a:solidFill>
              <a:srgbClr val="FF0000"/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89"/>
            <p:cNvSpPr/>
            <p:nvPr/>
          </p:nvSpPr>
          <p:spPr>
            <a:xfrm>
              <a:off x="5321299" y="5205588"/>
              <a:ext cx="122767" cy="237066"/>
            </a:xfrm>
            <a:prstGeom prst="rect">
              <a:avLst/>
            </a:prstGeom>
            <a:solidFill>
              <a:srgbClr val="FF0000"/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ectangle 90"/>
            <p:cNvSpPr/>
            <p:nvPr/>
          </p:nvSpPr>
          <p:spPr>
            <a:xfrm>
              <a:off x="5444065" y="5509447"/>
              <a:ext cx="148167" cy="237066"/>
            </a:xfrm>
            <a:prstGeom prst="rect">
              <a:avLst/>
            </a:prstGeom>
            <a:solidFill>
              <a:srgbClr val="FF0000"/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ectangle 91"/>
            <p:cNvSpPr/>
            <p:nvPr/>
          </p:nvSpPr>
          <p:spPr>
            <a:xfrm>
              <a:off x="5626100" y="5813306"/>
              <a:ext cx="177800" cy="237066"/>
            </a:xfrm>
            <a:prstGeom prst="rect">
              <a:avLst/>
            </a:prstGeom>
            <a:solidFill>
              <a:srgbClr val="FF0000"/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Rectangle 92"/>
            <p:cNvSpPr/>
            <p:nvPr/>
          </p:nvSpPr>
          <p:spPr>
            <a:xfrm>
              <a:off x="5516033" y="6117166"/>
              <a:ext cx="76199" cy="237066"/>
            </a:xfrm>
            <a:prstGeom prst="rect">
              <a:avLst/>
            </a:prstGeom>
            <a:solidFill>
              <a:srgbClr val="FF0000"/>
            </a:solidFill>
            <a:ln w="3810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4" name="Title 8"/>
          <p:cNvSpPr>
            <a:spLocks noGrp="1"/>
          </p:cNvSpPr>
          <p:nvPr>
            <p:ph type="title"/>
          </p:nvPr>
        </p:nvSpPr>
        <p:spPr>
          <a:xfrm>
            <a:off x="0" y="-24776"/>
            <a:ext cx="9143999" cy="857250"/>
          </a:xfrm>
        </p:spPr>
        <p:txBody>
          <a:bodyPr/>
          <a:lstStyle/>
          <a:p>
            <a:r>
              <a:rPr lang="en-US" i="1" dirty="0" smtClean="0"/>
              <a:t>nanoraw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000" dirty="0" err="1" smtClean="0">
                <a:latin typeface="Monaco"/>
                <a:cs typeface="Monaco"/>
              </a:rPr>
              <a:t>plot_multi_correction</a:t>
            </a:r>
            <a:endParaRPr 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38971940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46373" y="1534618"/>
            <a:ext cx="8695594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400" dirty="0" smtClean="0"/>
              <a:t>Outline</a:t>
            </a:r>
          </a:p>
          <a:p>
            <a:pPr marL="342900" indent="-342900">
              <a:lnSpc>
                <a:spcPct val="120000"/>
              </a:lnSpc>
              <a:buFont typeface="Arial"/>
              <a:buChar char="•"/>
            </a:pPr>
            <a:r>
              <a:rPr lang="en-US" sz="2400" dirty="0" smtClean="0"/>
              <a:t>What is (and isn’t) </a:t>
            </a:r>
            <a:r>
              <a:rPr lang="en-US" sz="2400" i="1" dirty="0" smtClean="0"/>
              <a:t>nanoraw</a:t>
            </a:r>
            <a:r>
              <a:rPr lang="en-US" sz="2400" dirty="0" smtClean="0"/>
              <a:t>?</a:t>
            </a:r>
          </a:p>
          <a:p>
            <a:pPr marL="342900" indent="-342900">
              <a:lnSpc>
                <a:spcPct val="120000"/>
              </a:lnSpc>
              <a:buFont typeface="Arial"/>
              <a:buChar char="•"/>
            </a:pPr>
            <a:r>
              <a:rPr lang="en-US" sz="2400" dirty="0" smtClean="0"/>
              <a:t>How does it work?</a:t>
            </a:r>
          </a:p>
          <a:p>
            <a:pPr marL="342900" indent="-342900">
              <a:lnSpc>
                <a:spcPct val="120000"/>
              </a:lnSpc>
              <a:buFont typeface="Arial"/>
              <a:buChar char="•"/>
            </a:pPr>
            <a:r>
              <a:rPr lang="en-US" sz="2400" dirty="0" smtClean="0"/>
              <a:t>Example </a:t>
            </a:r>
            <a:r>
              <a:rPr lang="en-US" sz="2400" i="1" dirty="0" smtClean="0"/>
              <a:t>nanoraw</a:t>
            </a:r>
            <a:r>
              <a:rPr lang="en-US" sz="2400" dirty="0" smtClean="0"/>
              <a:t> pipelines</a:t>
            </a:r>
          </a:p>
          <a:p>
            <a:pPr marL="342900" indent="-342900">
              <a:lnSpc>
                <a:spcPct val="120000"/>
              </a:lnSpc>
              <a:buFont typeface="Arial"/>
              <a:buChar char="•"/>
            </a:pPr>
            <a:r>
              <a:rPr lang="en-US" sz="2400" dirty="0" smtClean="0"/>
              <a:t>Practical/computational considerations</a:t>
            </a:r>
          </a:p>
          <a:p>
            <a:pPr marL="342900" indent="-342900">
              <a:lnSpc>
                <a:spcPct val="120000"/>
              </a:lnSpc>
              <a:buFont typeface="Arial"/>
              <a:buChar char="•"/>
            </a:pPr>
            <a:r>
              <a:rPr lang="en-US" sz="2400" dirty="0" smtClean="0"/>
              <a:t>Future directions and a wafer-thin intro to </a:t>
            </a:r>
            <a:r>
              <a:rPr lang="en-US" sz="2400" i="1" dirty="0" smtClean="0"/>
              <a:t>basecRAWller</a:t>
            </a:r>
          </a:p>
        </p:txBody>
      </p:sp>
      <p:sp>
        <p:nvSpPr>
          <p:cNvPr id="7" name="Title 8"/>
          <p:cNvSpPr>
            <a:spLocks noGrp="1"/>
          </p:cNvSpPr>
          <p:nvPr>
            <p:ph type="title"/>
          </p:nvPr>
        </p:nvSpPr>
        <p:spPr>
          <a:xfrm>
            <a:off x="0" y="-24776"/>
            <a:ext cx="9143999" cy="857250"/>
          </a:xfrm>
        </p:spPr>
        <p:txBody>
          <a:bodyPr/>
          <a:lstStyle/>
          <a:p>
            <a:r>
              <a:rPr lang="en-US" i="1" dirty="0"/>
              <a:t>n</a:t>
            </a:r>
            <a:r>
              <a:rPr lang="en-US" i="1" dirty="0" smtClean="0"/>
              <a:t>anoraw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sz="2000" i="1" dirty="0">
              <a:latin typeface="Monaco"/>
              <a:cs typeface="Monaco"/>
            </a:endParaRPr>
          </a:p>
        </p:txBody>
      </p:sp>
    </p:spTree>
    <p:extLst>
      <p:ext uri="{BB962C8B-B14F-4D97-AF65-F5344CB8AC3E}">
        <p14:creationId xmlns:p14="http://schemas.microsoft.com/office/powerpoint/2010/main" val="7931057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46371" y="1181934"/>
            <a:ext cx="88190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400" dirty="0" smtClean="0"/>
              <a:t>Now we have comparable raw signal across all reads from a run</a:t>
            </a:r>
            <a:endParaRPr lang="en-US" sz="2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618" y="1747664"/>
            <a:ext cx="7644191" cy="3202045"/>
          </a:xfrm>
          <a:prstGeom prst="rect">
            <a:avLst/>
          </a:prstGeom>
        </p:spPr>
      </p:pic>
      <p:sp>
        <p:nvSpPr>
          <p:cNvPr id="9" name="Title 8"/>
          <p:cNvSpPr txBox="1">
            <a:spLocks/>
          </p:cNvSpPr>
          <p:nvPr/>
        </p:nvSpPr>
        <p:spPr>
          <a:xfrm>
            <a:off x="0" y="-24776"/>
            <a:ext cx="9143999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i="1" smtClean="0"/>
              <a:t>nanoraw</a:t>
            </a:r>
            <a:r>
              <a:rPr lang="en-US" smtClean="0"/>
              <a:t/>
            </a:r>
            <a:br>
              <a:rPr lang="en-US" smtClean="0"/>
            </a:br>
            <a:r>
              <a:rPr lang="en-US" sz="2000" smtClean="0">
                <a:latin typeface="Monaco"/>
                <a:cs typeface="Monaco"/>
              </a:rPr>
              <a:t>plot_*</a:t>
            </a:r>
            <a:endParaRPr 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5594432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400917" y="1763172"/>
            <a:ext cx="2335439" cy="370507"/>
          </a:xfrm>
          <a:prstGeom prst="rect">
            <a:avLst/>
          </a:prstGeom>
          <a:solidFill>
            <a:schemeClr val="bg1">
              <a:lumMod val="75000"/>
            </a:schemeClr>
          </a:solidFill>
          <a:ln w="762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316544" y="2187494"/>
            <a:ext cx="2721160" cy="370507"/>
          </a:xfrm>
          <a:prstGeom prst="rect">
            <a:avLst/>
          </a:prstGeom>
          <a:solidFill>
            <a:schemeClr val="bg1">
              <a:lumMod val="75000"/>
            </a:schemeClr>
          </a:solidFill>
          <a:ln w="762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735453" y="2645761"/>
            <a:ext cx="2609380" cy="370507"/>
          </a:xfrm>
          <a:prstGeom prst="rect">
            <a:avLst/>
          </a:prstGeom>
          <a:solidFill>
            <a:schemeClr val="bg1">
              <a:lumMod val="75000"/>
            </a:schemeClr>
          </a:solidFill>
          <a:ln w="762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413481" y="3958881"/>
            <a:ext cx="2572216" cy="370507"/>
          </a:xfrm>
          <a:prstGeom prst="rect">
            <a:avLst/>
          </a:prstGeom>
          <a:solidFill>
            <a:schemeClr val="bg1">
              <a:lumMod val="75000"/>
            </a:schemeClr>
          </a:solidFill>
          <a:ln w="762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435005" y="4404746"/>
            <a:ext cx="2895089" cy="370507"/>
          </a:xfrm>
          <a:prstGeom prst="rect">
            <a:avLst/>
          </a:prstGeom>
          <a:solidFill>
            <a:schemeClr val="bg1">
              <a:lumMod val="75000"/>
            </a:schemeClr>
          </a:solidFill>
          <a:ln w="762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46371" y="1181934"/>
            <a:ext cx="8819010" cy="362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400" dirty="0" smtClean="0"/>
              <a:t>Select genomic regions to plot via several criterion:</a:t>
            </a:r>
          </a:p>
          <a:p>
            <a:pPr marL="342900" indent="-342900">
              <a:lnSpc>
                <a:spcPct val="120000"/>
              </a:lnSpc>
              <a:buFont typeface="Arial"/>
              <a:buChar char="•"/>
            </a:pPr>
            <a:r>
              <a:rPr lang="en-US" sz="2400" dirty="0" smtClean="0"/>
              <a:t>Maximum </a:t>
            </a:r>
            <a:r>
              <a:rPr lang="en-US" sz="2400" dirty="0"/>
              <a:t>coverage (</a:t>
            </a:r>
            <a:r>
              <a:rPr lang="en-US" dirty="0" err="1">
                <a:latin typeface="Monaco"/>
                <a:cs typeface="Monaco"/>
              </a:rPr>
              <a:t>plot_max_coverage</a:t>
            </a:r>
            <a:r>
              <a:rPr lang="en-US" sz="2400" dirty="0"/>
              <a:t>)</a:t>
            </a:r>
            <a:endParaRPr lang="en-US" sz="2400" dirty="0" smtClean="0"/>
          </a:p>
          <a:p>
            <a:pPr marL="342900" indent="-342900">
              <a:lnSpc>
                <a:spcPct val="120000"/>
              </a:lnSpc>
              <a:buFont typeface="Arial"/>
              <a:buChar char="•"/>
            </a:pPr>
            <a:r>
              <a:rPr lang="en-US" sz="2400" dirty="0" smtClean="0"/>
              <a:t>Genomic locations (</a:t>
            </a:r>
            <a:r>
              <a:rPr lang="en-US" dirty="0" err="1" smtClean="0">
                <a:latin typeface="Monaco"/>
                <a:cs typeface="Monaco"/>
              </a:rPr>
              <a:t>plot_</a:t>
            </a:r>
            <a:r>
              <a:rPr lang="en-US" dirty="0" err="1">
                <a:latin typeface="Monaco"/>
                <a:cs typeface="Monaco"/>
              </a:rPr>
              <a:t>genome_location</a:t>
            </a:r>
            <a:r>
              <a:rPr lang="en-US" sz="2400" dirty="0" smtClean="0"/>
              <a:t>)</a:t>
            </a:r>
          </a:p>
          <a:p>
            <a:pPr marL="342900" indent="-342900">
              <a:lnSpc>
                <a:spcPct val="120000"/>
              </a:lnSpc>
              <a:buFont typeface="Arial"/>
              <a:buChar char="•"/>
            </a:pPr>
            <a:r>
              <a:rPr lang="en-US" sz="2400" dirty="0" smtClean="0"/>
              <a:t>Centered on K-mer of interest (</a:t>
            </a:r>
            <a:r>
              <a:rPr lang="en-US" dirty="0" err="1" smtClean="0">
                <a:latin typeface="Monaco"/>
                <a:cs typeface="Monaco"/>
              </a:rPr>
              <a:t>plot_motif_centered</a:t>
            </a:r>
            <a:r>
              <a:rPr lang="en-US" sz="2400" dirty="0" smtClean="0"/>
              <a:t>)</a:t>
            </a:r>
          </a:p>
          <a:p>
            <a:pPr>
              <a:lnSpc>
                <a:spcPct val="120000"/>
              </a:lnSpc>
            </a:pPr>
            <a:endParaRPr lang="en-US" sz="2400" dirty="0"/>
          </a:p>
          <a:p>
            <a:pPr>
              <a:lnSpc>
                <a:spcPct val="120000"/>
              </a:lnSpc>
            </a:pPr>
            <a:r>
              <a:rPr lang="en-US" sz="2400" dirty="0" smtClean="0"/>
              <a:t>Require two sets of files:</a:t>
            </a:r>
          </a:p>
          <a:p>
            <a:pPr marL="342900" indent="-342900">
              <a:lnSpc>
                <a:spcPct val="120000"/>
              </a:lnSpc>
              <a:buFont typeface="Arial"/>
              <a:buChar char="•"/>
            </a:pPr>
            <a:r>
              <a:rPr lang="en-US" sz="2400" dirty="0" smtClean="0"/>
              <a:t>Maximum difference in signal level (</a:t>
            </a:r>
            <a:r>
              <a:rPr lang="en-US" dirty="0" err="1" smtClean="0">
                <a:latin typeface="Monaco"/>
                <a:cs typeface="Monaco"/>
              </a:rPr>
              <a:t>plot_max_difference</a:t>
            </a:r>
            <a:r>
              <a:rPr lang="en-US" sz="2400" dirty="0" smtClean="0"/>
              <a:t>)</a:t>
            </a:r>
          </a:p>
          <a:p>
            <a:pPr marL="342900" indent="-342900">
              <a:lnSpc>
                <a:spcPct val="120000"/>
              </a:lnSpc>
              <a:buFont typeface="Arial"/>
              <a:buChar char="•"/>
            </a:pPr>
            <a:r>
              <a:rPr lang="en-US" sz="2400" dirty="0" smtClean="0"/>
              <a:t>Most significant difference in signal (</a:t>
            </a:r>
            <a:r>
              <a:rPr lang="en-US" dirty="0" err="1" smtClean="0">
                <a:latin typeface="Monaco"/>
                <a:cs typeface="Monaco"/>
              </a:rPr>
              <a:t>plot_most_significant</a:t>
            </a:r>
            <a:r>
              <a:rPr lang="en-US" sz="2400" dirty="0" smtClean="0"/>
              <a:t>)</a:t>
            </a:r>
            <a:endParaRPr lang="en-US" sz="2400" dirty="0"/>
          </a:p>
        </p:txBody>
      </p:sp>
      <p:sp>
        <p:nvSpPr>
          <p:cNvPr id="12" name="Title 8"/>
          <p:cNvSpPr>
            <a:spLocks noGrp="1"/>
          </p:cNvSpPr>
          <p:nvPr>
            <p:ph type="title"/>
          </p:nvPr>
        </p:nvSpPr>
        <p:spPr>
          <a:xfrm>
            <a:off x="0" y="-24776"/>
            <a:ext cx="9143999" cy="857250"/>
          </a:xfrm>
        </p:spPr>
        <p:txBody>
          <a:bodyPr/>
          <a:lstStyle/>
          <a:p>
            <a:r>
              <a:rPr lang="en-US" i="1" dirty="0" smtClean="0"/>
              <a:t>nanoraw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000" dirty="0" smtClean="0">
                <a:latin typeface="Monaco"/>
                <a:cs typeface="Monaco"/>
              </a:rPr>
              <a:t>plot_*</a:t>
            </a:r>
            <a:endParaRPr 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19928365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8"/>
          <p:cNvSpPr>
            <a:spLocks noGrp="1"/>
          </p:cNvSpPr>
          <p:nvPr>
            <p:ph type="title"/>
          </p:nvPr>
        </p:nvSpPr>
        <p:spPr>
          <a:xfrm>
            <a:off x="0" y="-24776"/>
            <a:ext cx="9143999" cy="857250"/>
          </a:xfrm>
        </p:spPr>
        <p:txBody>
          <a:bodyPr/>
          <a:lstStyle/>
          <a:p>
            <a:r>
              <a:rPr lang="en-US" i="1" dirty="0" smtClean="0"/>
              <a:t>nanoraw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000" dirty="0" smtClean="0"/>
              <a:t>Statistical Testing</a:t>
            </a:r>
            <a:endParaRPr lang="en-US" sz="2000" i="1" dirty="0"/>
          </a:p>
        </p:txBody>
      </p:sp>
      <p:pic>
        <p:nvPicPr>
          <p:cNvPr id="5" name="Picture 4" descr="test_si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976" y="1162360"/>
            <a:ext cx="8004048" cy="234086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16700" y="3898702"/>
            <a:ext cx="8731251" cy="96641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2400" dirty="0" smtClean="0"/>
              <a:t>Detect modified DNA nucleotides genome-wide by comparison of amplified and native samples (Mann-Whitney U-Test)</a:t>
            </a:r>
          </a:p>
        </p:txBody>
      </p:sp>
      <p:sp>
        <p:nvSpPr>
          <p:cNvPr id="9" name="Rectangle 8"/>
          <p:cNvSpPr/>
          <p:nvPr/>
        </p:nvSpPr>
        <p:spPr>
          <a:xfrm>
            <a:off x="3352800" y="1174044"/>
            <a:ext cx="2052320" cy="2303272"/>
          </a:xfrm>
          <a:prstGeom prst="rect">
            <a:avLst/>
          </a:prstGeom>
          <a:noFill/>
          <a:ln w="57150" cap="flat" cmpd="sng">
            <a:solidFill>
              <a:srgbClr val="B03133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chemeClr val="accent1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808605" y="3426516"/>
            <a:ext cx="3161029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dirty="0">
                <a:solidFill>
                  <a:srgbClr val="B03133"/>
                </a:solidFill>
              </a:rPr>
              <a:t>Red: Amplified  </a:t>
            </a:r>
            <a:r>
              <a:rPr lang="en-US" dirty="0"/>
              <a:t>Black: Native</a:t>
            </a:r>
          </a:p>
        </p:txBody>
      </p:sp>
    </p:spTree>
    <p:extLst>
      <p:ext uri="{BB962C8B-B14F-4D97-AF65-F5344CB8AC3E}">
        <p14:creationId xmlns:p14="http://schemas.microsoft.com/office/powerpoint/2010/main" val="31915662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8"/>
          <p:cNvSpPr>
            <a:spLocks noGrp="1"/>
          </p:cNvSpPr>
          <p:nvPr>
            <p:ph type="title"/>
          </p:nvPr>
        </p:nvSpPr>
        <p:spPr>
          <a:xfrm>
            <a:off x="0" y="-24776"/>
            <a:ext cx="9143999" cy="857250"/>
          </a:xfrm>
        </p:spPr>
        <p:txBody>
          <a:bodyPr/>
          <a:lstStyle/>
          <a:p>
            <a:r>
              <a:rPr lang="en-US" i="1" dirty="0" smtClean="0"/>
              <a:t>nanoraw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000" dirty="0" smtClean="0"/>
              <a:t>Statistical Testing</a:t>
            </a:r>
            <a:endParaRPr lang="en-US" sz="2000" i="1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2612270"/>
              </p:ext>
            </p:extLst>
          </p:nvPr>
        </p:nvGraphicFramePr>
        <p:xfrm>
          <a:off x="375698" y="2172958"/>
          <a:ext cx="8383492" cy="15595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191746"/>
                <a:gridCol w="4191746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Testing</a:t>
                      </a:r>
                      <a:r>
                        <a:rPr lang="en-US" sz="1800" baseline="0" dirty="0" smtClean="0"/>
                        <a:t>-based Identification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Model-based Identification</a:t>
                      </a:r>
                      <a:endParaRPr lang="en-US" sz="1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sz="1800" dirty="0" smtClean="0"/>
                        <a:t>No training</a:t>
                      </a:r>
                      <a:r>
                        <a:rPr lang="en-US" sz="1800" baseline="0" dirty="0" smtClean="0"/>
                        <a:t> data needed</a:t>
                      </a:r>
                    </a:p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sz="1800" baseline="0" dirty="0" smtClean="0"/>
                        <a:t>Identification of modified and un-modified bases in close proximity</a:t>
                      </a:r>
                    </a:p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sz="1800" baseline="0" dirty="0" smtClean="0"/>
                        <a:t>Any modification detectable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sz="1800" dirty="0" smtClean="0"/>
                        <a:t>Exact chemical</a:t>
                      </a:r>
                      <a:r>
                        <a:rPr lang="en-US" sz="1800" baseline="0" dirty="0" smtClean="0"/>
                        <a:t> modification known</a:t>
                      </a:r>
                    </a:p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sz="1800" dirty="0" smtClean="0"/>
                        <a:t>Exact modification position known</a:t>
                      </a:r>
                    </a:p>
                    <a:p>
                      <a:pPr marL="285750" indent="-285750">
                        <a:buFont typeface="Arial"/>
                        <a:buChar char="•"/>
                      </a:pPr>
                      <a:r>
                        <a:rPr lang="en-US" sz="1800" dirty="0" smtClean="0"/>
                        <a:t>Only native DNA needed</a:t>
                      </a:r>
                      <a:r>
                        <a:rPr lang="en-US" sz="1800" baseline="0" dirty="0" smtClean="0"/>
                        <a:t> after training</a:t>
                      </a:r>
                      <a:endParaRPr lang="en-US" sz="18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631629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upplemental Figure 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796" y="2063359"/>
            <a:ext cx="8631627" cy="267339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46371" y="982491"/>
            <a:ext cx="8819010" cy="966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400" dirty="0" smtClean="0"/>
              <a:t>Output wiggle files for: Coverage, Signal, Signal SD, Length, P-values, Q-values, Difference</a:t>
            </a:r>
          </a:p>
        </p:txBody>
      </p:sp>
      <p:sp>
        <p:nvSpPr>
          <p:cNvPr id="6" name="Title 8"/>
          <p:cNvSpPr txBox="1">
            <a:spLocks/>
          </p:cNvSpPr>
          <p:nvPr/>
        </p:nvSpPr>
        <p:spPr>
          <a:xfrm>
            <a:off x="0" y="-24776"/>
            <a:ext cx="9143999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i="1" dirty="0" err="1" smtClean="0"/>
              <a:t>nanoraw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000" dirty="0" err="1" smtClean="0">
                <a:latin typeface="Monaco"/>
                <a:cs typeface="Monaco"/>
              </a:rPr>
              <a:t>write_wiggles</a:t>
            </a:r>
            <a:endParaRPr 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22392343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246371" y="1268232"/>
            <a:ext cx="8819010" cy="3182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400" dirty="0" smtClean="0"/>
              <a:t>All </a:t>
            </a:r>
            <a:r>
              <a:rPr lang="en-US" sz="2400" i="1" dirty="0" err="1" smtClean="0"/>
              <a:t>nanoraw</a:t>
            </a:r>
            <a:r>
              <a:rPr lang="en-US" sz="2400" dirty="0" smtClean="0"/>
              <a:t> analysis requires running </a:t>
            </a:r>
            <a:r>
              <a:rPr lang="en-US" sz="2000" dirty="0" err="1" smtClean="0">
                <a:latin typeface="Monaco"/>
                <a:cs typeface="Monaco"/>
              </a:rPr>
              <a:t>genome_resquiggle</a:t>
            </a:r>
            <a:r>
              <a:rPr lang="en-US" sz="2400" dirty="0" smtClean="0">
                <a:cs typeface="Monaco"/>
              </a:rPr>
              <a:t> </a:t>
            </a:r>
          </a:p>
          <a:p>
            <a:pPr>
              <a:lnSpc>
                <a:spcPct val="120000"/>
              </a:lnSpc>
            </a:pPr>
            <a:r>
              <a:rPr lang="en-US" sz="2400" dirty="0" smtClean="0">
                <a:cs typeface="Monaco"/>
              </a:rPr>
              <a:t>(more on this later)</a:t>
            </a:r>
          </a:p>
          <a:p>
            <a:pPr>
              <a:lnSpc>
                <a:spcPct val="120000"/>
              </a:lnSpc>
            </a:pPr>
            <a:endParaRPr lang="en-US" sz="2400" dirty="0" smtClean="0">
              <a:cs typeface="Calisto MT (Body)"/>
            </a:endParaRPr>
          </a:p>
          <a:p>
            <a:pPr>
              <a:lnSpc>
                <a:spcPct val="120000"/>
              </a:lnSpc>
            </a:pPr>
            <a:r>
              <a:rPr lang="en-US" sz="2400" dirty="0" smtClean="0">
                <a:cs typeface="Calisto MT (Body)"/>
              </a:rPr>
              <a:t>Example pipelines:</a:t>
            </a:r>
          </a:p>
          <a:p>
            <a:pPr marL="800100" lvl="1" indent="-342900">
              <a:lnSpc>
                <a:spcPct val="120000"/>
              </a:lnSpc>
              <a:buFont typeface="Arial"/>
              <a:buChar char="•"/>
            </a:pPr>
            <a:r>
              <a:rPr lang="en-US" sz="2400" dirty="0" smtClean="0">
                <a:cs typeface="Calisto MT (Body)"/>
              </a:rPr>
              <a:t>Modified base detection</a:t>
            </a:r>
          </a:p>
          <a:p>
            <a:pPr marL="800100" lvl="1" indent="-342900">
              <a:lnSpc>
                <a:spcPct val="120000"/>
              </a:lnSpc>
              <a:buFont typeface="Arial"/>
              <a:buChar char="•"/>
            </a:pPr>
            <a:r>
              <a:rPr lang="en-US" sz="2400" dirty="0" smtClean="0">
                <a:cs typeface="Calisto MT (Body)"/>
              </a:rPr>
              <a:t>Visualize single run</a:t>
            </a:r>
          </a:p>
          <a:p>
            <a:pPr marL="800100" lvl="1" indent="-342900">
              <a:lnSpc>
                <a:spcPct val="120000"/>
              </a:lnSpc>
              <a:buFont typeface="Arial"/>
              <a:buChar char="•"/>
            </a:pPr>
            <a:r>
              <a:rPr lang="en-US" sz="2400" dirty="0" smtClean="0">
                <a:cs typeface="Calisto MT (Body)"/>
              </a:rPr>
              <a:t>Visualize comparison of two runs</a:t>
            </a:r>
          </a:p>
        </p:txBody>
      </p:sp>
      <p:sp>
        <p:nvSpPr>
          <p:cNvPr id="6" name="Title 8"/>
          <p:cNvSpPr txBox="1">
            <a:spLocks/>
          </p:cNvSpPr>
          <p:nvPr/>
        </p:nvSpPr>
        <p:spPr>
          <a:xfrm>
            <a:off x="0" y="-24776"/>
            <a:ext cx="9143999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i="1" dirty="0" err="1" smtClean="0"/>
              <a:t>nanoraw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000" dirty="0" smtClean="0">
                <a:cs typeface="Monaco"/>
              </a:rPr>
              <a:t>Example Pipelines</a:t>
            </a:r>
            <a:endParaRPr 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11493976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246371" y="993912"/>
            <a:ext cx="8819010" cy="34050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400" dirty="0" smtClean="0"/>
              <a:t>Modified base detection:</a:t>
            </a:r>
          </a:p>
          <a:p>
            <a:pPr>
              <a:lnSpc>
                <a:spcPct val="120000"/>
              </a:lnSpc>
            </a:pPr>
            <a:r>
              <a:rPr lang="en-US" sz="2400" dirty="0" smtClean="0">
                <a:cs typeface="Calisto MT (Body)"/>
              </a:rPr>
              <a:t>	Run </a:t>
            </a:r>
            <a:r>
              <a:rPr lang="en-US" sz="2000" dirty="0" err="1" smtClean="0">
                <a:latin typeface="Monaco"/>
                <a:cs typeface="Monaco"/>
              </a:rPr>
              <a:t>write_wiggles</a:t>
            </a:r>
            <a:r>
              <a:rPr lang="en-US" sz="2400" dirty="0" smtClean="0">
                <a:cs typeface="Calisto MT (Body)"/>
              </a:rPr>
              <a:t> with 2 groups of fast5 directories and </a:t>
            </a:r>
          </a:p>
          <a:p>
            <a:pPr>
              <a:lnSpc>
                <a:spcPct val="120000"/>
              </a:lnSpc>
            </a:pPr>
            <a:r>
              <a:rPr lang="en-US" sz="2400" dirty="0">
                <a:cs typeface="Calisto MT (Body)"/>
              </a:rPr>
              <a:t>	</a:t>
            </a:r>
            <a:r>
              <a:rPr lang="en-US" sz="2400" dirty="0" smtClean="0">
                <a:cs typeface="Calisto MT (Body)"/>
              </a:rPr>
              <a:t>specify </a:t>
            </a:r>
            <a:r>
              <a:rPr lang="mr-IN" sz="2000" dirty="0" smtClean="0">
                <a:latin typeface="Monaco"/>
                <a:cs typeface="Monaco"/>
              </a:rPr>
              <a:t>–</a:t>
            </a:r>
            <a:r>
              <a:rPr lang="en-US" sz="2000" dirty="0" smtClean="0">
                <a:latin typeface="Monaco"/>
                <a:cs typeface="Monaco"/>
              </a:rPr>
              <a:t>wiggle-types difference </a:t>
            </a:r>
            <a:r>
              <a:rPr lang="en-US" sz="2000" dirty="0" err="1" smtClean="0">
                <a:latin typeface="Monaco"/>
                <a:cs typeface="Monaco"/>
              </a:rPr>
              <a:t>qval</a:t>
            </a:r>
            <a:endParaRPr lang="en-US" sz="2000" dirty="0" smtClean="0">
              <a:latin typeface="Monaco"/>
              <a:cs typeface="Monaco"/>
            </a:endParaRPr>
          </a:p>
          <a:p>
            <a:pPr>
              <a:lnSpc>
                <a:spcPct val="120000"/>
              </a:lnSpc>
            </a:pPr>
            <a:endParaRPr lang="en-US" sz="2000" dirty="0">
              <a:latin typeface="Monaco"/>
              <a:cs typeface="Monaco"/>
            </a:endParaRPr>
          </a:p>
          <a:p>
            <a:pPr>
              <a:lnSpc>
                <a:spcPct val="120000"/>
              </a:lnSpc>
            </a:pPr>
            <a:r>
              <a:rPr lang="en-US" sz="2200" dirty="0" smtClean="0">
                <a:cs typeface="Calisto MT (Body)"/>
              </a:rPr>
              <a:t>Considerations:</a:t>
            </a:r>
          </a:p>
          <a:p>
            <a:pPr marL="342900" indent="-342900">
              <a:lnSpc>
                <a:spcPct val="120000"/>
              </a:lnSpc>
              <a:buFont typeface="Arial"/>
              <a:buChar char="•"/>
            </a:pPr>
            <a:r>
              <a:rPr lang="en-US" sz="2200" dirty="0" smtClean="0">
                <a:cs typeface="Calisto MT (Body)"/>
              </a:rPr>
              <a:t>Test statistic (u-test </a:t>
            </a:r>
            <a:r>
              <a:rPr lang="en-US" sz="2200" dirty="0" err="1" smtClean="0">
                <a:cs typeface="Calisto MT (Body)"/>
              </a:rPr>
              <a:t>vs</a:t>
            </a:r>
            <a:r>
              <a:rPr lang="en-US" sz="2200" dirty="0" smtClean="0">
                <a:cs typeface="Calisto MT (Body)"/>
              </a:rPr>
              <a:t> t-test; Fisher’s Method; Min. coverage)</a:t>
            </a:r>
          </a:p>
          <a:p>
            <a:pPr marL="342900" indent="-342900">
              <a:lnSpc>
                <a:spcPct val="120000"/>
              </a:lnSpc>
              <a:buFont typeface="Arial"/>
              <a:buChar char="•"/>
            </a:pPr>
            <a:r>
              <a:rPr lang="en-US" sz="2200" dirty="0" smtClean="0">
                <a:cs typeface="Calisto MT (Body)"/>
              </a:rPr>
              <a:t>Statistics filename</a:t>
            </a:r>
          </a:p>
          <a:p>
            <a:pPr marL="342900" indent="-342900">
              <a:lnSpc>
                <a:spcPct val="120000"/>
              </a:lnSpc>
              <a:buFont typeface="Arial"/>
              <a:buChar char="•"/>
            </a:pPr>
            <a:r>
              <a:rPr lang="en-US" sz="2200" dirty="0" smtClean="0">
                <a:cs typeface="Calisto MT (Body)"/>
              </a:rPr>
              <a:t>Stalled read filtering (more next slide)</a:t>
            </a:r>
          </a:p>
        </p:txBody>
      </p:sp>
      <p:sp>
        <p:nvSpPr>
          <p:cNvPr id="6" name="Title 8"/>
          <p:cNvSpPr txBox="1">
            <a:spLocks/>
          </p:cNvSpPr>
          <p:nvPr/>
        </p:nvSpPr>
        <p:spPr>
          <a:xfrm>
            <a:off x="0" y="-24776"/>
            <a:ext cx="9143999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i="1" dirty="0" err="1"/>
              <a:t>n</a:t>
            </a:r>
            <a:r>
              <a:rPr lang="en-US" i="1" dirty="0" err="1" smtClean="0"/>
              <a:t>anoraw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000" dirty="0" smtClean="0">
                <a:cs typeface="Monaco"/>
              </a:rPr>
              <a:t>Example Pipelines</a:t>
            </a:r>
            <a:endParaRPr lang="en-US" sz="2000" i="1" dirty="0"/>
          </a:p>
        </p:txBody>
      </p:sp>
      <p:sp>
        <p:nvSpPr>
          <p:cNvPr id="2" name="TextBox 1"/>
          <p:cNvSpPr txBox="1"/>
          <p:nvPr/>
        </p:nvSpPr>
        <p:spPr>
          <a:xfrm>
            <a:off x="284480" y="4653280"/>
            <a:ext cx="8666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* Does not require installing R, rpy2 and ggplot2 (default pip install)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72967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246371" y="1268232"/>
            <a:ext cx="8819010" cy="3627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400" dirty="0" smtClean="0"/>
              <a:t>Single Run Visualization:</a:t>
            </a:r>
          </a:p>
          <a:p>
            <a:pPr>
              <a:lnSpc>
                <a:spcPct val="120000"/>
              </a:lnSpc>
            </a:pPr>
            <a:r>
              <a:rPr lang="en-US" sz="2400" dirty="0" smtClean="0">
                <a:cs typeface="Calisto MT (Body)"/>
              </a:rPr>
              <a:t>	Run </a:t>
            </a:r>
            <a:r>
              <a:rPr lang="en-US" sz="2000" dirty="0" smtClean="0">
                <a:latin typeface="Monaco"/>
                <a:cs typeface="Monaco"/>
              </a:rPr>
              <a:t>plot_*</a:t>
            </a:r>
            <a:r>
              <a:rPr lang="en-US" sz="2400" dirty="0" smtClean="0">
                <a:cs typeface="Calisto MT (Body)"/>
              </a:rPr>
              <a:t> with a single (set of) fast5 directory(</a:t>
            </a:r>
            <a:r>
              <a:rPr lang="en-US" sz="2400" dirty="0" err="1" smtClean="0">
                <a:cs typeface="Calisto MT (Body)"/>
              </a:rPr>
              <a:t>ies</a:t>
            </a:r>
            <a:r>
              <a:rPr lang="en-US" sz="2400" dirty="0" smtClean="0">
                <a:cs typeface="Calisto MT (Body)"/>
              </a:rPr>
              <a:t>)</a:t>
            </a:r>
          </a:p>
          <a:p>
            <a:pPr>
              <a:lnSpc>
                <a:spcPct val="120000"/>
              </a:lnSpc>
            </a:pPr>
            <a:endParaRPr lang="en-US" sz="2200" dirty="0" smtClean="0">
              <a:cs typeface="Calisto MT (Body)"/>
            </a:endParaRPr>
          </a:p>
          <a:p>
            <a:pPr>
              <a:lnSpc>
                <a:spcPct val="120000"/>
              </a:lnSpc>
            </a:pPr>
            <a:r>
              <a:rPr lang="en-US" sz="2200" dirty="0" smtClean="0">
                <a:cs typeface="Calisto MT (Body)"/>
              </a:rPr>
              <a:t>Considerations:</a:t>
            </a:r>
          </a:p>
          <a:p>
            <a:pPr marL="342900" indent="-342900">
              <a:lnSpc>
                <a:spcPct val="120000"/>
              </a:lnSpc>
              <a:buFont typeface="Arial"/>
              <a:buChar char="•"/>
            </a:pPr>
            <a:r>
              <a:rPr lang="en-US" sz="2000" dirty="0"/>
              <a:t>Region Selection</a:t>
            </a:r>
            <a:r>
              <a:rPr lang="en-US" sz="2000" dirty="0" smtClean="0"/>
              <a:t>: Maximum </a:t>
            </a:r>
            <a:r>
              <a:rPr lang="en-US" sz="2000" dirty="0"/>
              <a:t>coverage, genome location, motif </a:t>
            </a:r>
            <a:r>
              <a:rPr lang="en-US" sz="2000" dirty="0" smtClean="0"/>
              <a:t>centered</a:t>
            </a:r>
          </a:p>
          <a:p>
            <a:pPr marL="342900" indent="-342900">
              <a:lnSpc>
                <a:spcPct val="120000"/>
              </a:lnSpc>
              <a:buFont typeface="Arial"/>
              <a:buChar char="•"/>
            </a:pPr>
            <a:r>
              <a:rPr lang="en-US" sz="2000" dirty="0" smtClean="0"/>
              <a:t>Over-plotting options: Raw (down-sampled), Boxplot, </a:t>
            </a:r>
            <a:r>
              <a:rPr lang="en-US" sz="2000" dirty="0" err="1" smtClean="0"/>
              <a:t>Quantile</a:t>
            </a:r>
            <a:r>
              <a:rPr lang="en-US" sz="2000" dirty="0" smtClean="0"/>
              <a:t>, Violin*</a:t>
            </a:r>
            <a:endParaRPr lang="en-US" sz="2400" dirty="0" smtClean="0">
              <a:latin typeface="Monaco"/>
              <a:cs typeface="Monaco"/>
            </a:endParaRPr>
          </a:p>
          <a:p>
            <a:pPr marL="342900" indent="-342900">
              <a:lnSpc>
                <a:spcPct val="120000"/>
              </a:lnSpc>
              <a:buFont typeface="Arial"/>
              <a:buChar char="•"/>
            </a:pPr>
            <a:r>
              <a:rPr lang="en-US" sz="2000" dirty="0" smtClean="0"/>
              <a:t>Number of bases and regions</a:t>
            </a:r>
          </a:p>
          <a:p>
            <a:pPr marL="342900" indent="-342900">
              <a:lnSpc>
                <a:spcPct val="120000"/>
              </a:lnSpc>
              <a:buFont typeface="Arial"/>
              <a:buChar char="•"/>
            </a:pPr>
            <a:r>
              <a:rPr lang="en-US" sz="2000" dirty="0" smtClean="0"/>
              <a:t>Observations per base filter: Don’t include “stuck reads” when plotting. These can cause over-plotted from few reads.</a:t>
            </a:r>
            <a:endParaRPr lang="en-US" sz="2000" dirty="0"/>
          </a:p>
        </p:txBody>
      </p:sp>
      <p:sp>
        <p:nvSpPr>
          <p:cNvPr id="6" name="Title 8"/>
          <p:cNvSpPr txBox="1">
            <a:spLocks/>
          </p:cNvSpPr>
          <p:nvPr/>
        </p:nvSpPr>
        <p:spPr>
          <a:xfrm>
            <a:off x="0" y="-24776"/>
            <a:ext cx="9143999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i="1" dirty="0" err="1"/>
              <a:t>n</a:t>
            </a:r>
            <a:r>
              <a:rPr lang="en-US" i="1" dirty="0" err="1" smtClean="0"/>
              <a:t>anoraw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000" dirty="0" smtClean="0">
                <a:cs typeface="Monaco"/>
              </a:rPr>
              <a:t>Example Pipelines</a:t>
            </a:r>
            <a:endParaRPr 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10595751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246371" y="1268232"/>
            <a:ext cx="8819010" cy="2888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400" dirty="0" smtClean="0"/>
              <a:t>Two Run Visualization:</a:t>
            </a:r>
          </a:p>
          <a:p>
            <a:pPr>
              <a:lnSpc>
                <a:spcPct val="120000"/>
              </a:lnSpc>
            </a:pPr>
            <a:r>
              <a:rPr lang="en-US" sz="2400" dirty="0" smtClean="0">
                <a:cs typeface="Calisto MT (Body)"/>
              </a:rPr>
              <a:t>	Run </a:t>
            </a:r>
            <a:r>
              <a:rPr lang="en-US" sz="2000" dirty="0" smtClean="0">
                <a:latin typeface="Monaco"/>
                <a:cs typeface="Monaco"/>
              </a:rPr>
              <a:t>plot_*</a:t>
            </a:r>
            <a:r>
              <a:rPr lang="en-US" sz="2400" dirty="0" smtClean="0">
                <a:cs typeface="Calisto MT (Body)"/>
              </a:rPr>
              <a:t> with a two (sets of) fast5 directories</a:t>
            </a:r>
          </a:p>
          <a:p>
            <a:pPr>
              <a:lnSpc>
                <a:spcPct val="120000"/>
              </a:lnSpc>
            </a:pPr>
            <a:endParaRPr lang="en-US" sz="2200" dirty="0" smtClean="0">
              <a:cs typeface="Calisto MT (Body)"/>
            </a:endParaRPr>
          </a:p>
          <a:p>
            <a:pPr>
              <a:lnSpc>
                <a:spcPct val="120000"/>
              </a:lnSpc>
            </a:pPr>
            <a:r>
              <a:rPr lang="en-US" sz="2200" dirty="0" smtClean="0">
                <a:cs typeface="Calisto MT (Body)"/>
              </a:rPr>
              <a:t>Considerations:</a:t>
            </a:r>
          </a:p>
          <a:p>
            <a:pPr marL="342900" indent="-342900">
              <a:lnSpc>
                <a:spcPct val="120000"/>
              </a:lnSpc>
              <a:buFont typeface="Arial"/>
              <a:buChar char="•"/>
            </a:pPr>
            <a:r>
              <a:rPr lang="en-US" sz="2000" dirty="0"/>
              <a:t>Region Selection</a:t>
            </a:r>
            <a:r>
              <a:rPr lang="en-US" sz="2000" dirty="0" smtClean="0"/>
              <a:t>: Most significant, largest difference</a:t>
            </a:r>
          </a:p>
          <a:p>
            <a:pPr marL="342900" indent="-342900">
              <a:lnSpc>
                <a:spcPct val="120000"/>
              </a:lnSpc>
              <a:buFont typeface="Arial"/>
              <a:buChar char="•"/>
            </a:pPr>
            <a:r>
              <a:rPr lang="en-US" sz="2000" dirty="0" smtClean="0"/>
              <a:t>Q-value threshold (probably best to check this first)</a:t>
            </a:r>
          </a:p>
          <a:p>
            <a:pPr marL="342900" indent="-342900">
              <a:lnSpc>
                <a:spcPct val="120000"/>
              </a:lnSpc>
              <a:buFont typeface="Arial"/>
              <a:buChar char="•"/>
            </a:pPr>
            <a:r>
              <a:rPr lang="en-US" sz="2000" dirty="0" smtClean="0"/>
              <a:t>Sequences file (</a:t>
            </a:r>
            <a:r>
              <a:rPr lang="en-US" sz="2000" dirty="0" err="1" smtClean="0"/>
              <a:t>fasta</a:t>
            </a:r>
            <a:r>
              <a:rPr lang="en-US" sz="2000" dirty="0" smtClean="0"/>
              <a:t> for the plotted regions)</a:t>
            </a:r>
          </a:p>
        </p:txBody>
      </p:sp>
      <p:sp>
        <p:nvSpPr>
          <p:cNvPr id="6" name="Title 8"/>
          <p:cNvSpPr txBox="1">
            <a:spLocks/>
          </p:cNvSpPr>
          <p:nvPr/>
        </p:nvSpPr>
        <p:spPr>
          <a:xfrm>
            <a:off x="0" y="-24776"/>
            <a:ext cx="9143999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i="1" dirty="0" err="1"/>
              <a:t>n</a:t>
            </a:r>
            <a:r>
              <a:rPr lang="en-US" i="1" dirty="0" err="1" smtClean="0"/>
              <a:t>anoraw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000" dirty="0" smtClean="0">
                <a:cs typeface="Monaco"/>
              </a:rPr>
              <a:t>Example Pipelines</a:t>
            </a:r>
            <a:endParaRPr 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26483713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8"/>
          <p:cNvSpPr txBox="1">
            <a:spLocks/>
          </p:cNvSpPr>
          <p:nvPr/>
        </p:nvSpPr>
        <p:spPr>
          <a:xfrm>
            <a:off x="0" y="-24776"/>
            <a:ext cx="9143999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i="1" dirty="0" err="1"/>
              <a:t>n</a:t>
            </a:r>
            <a:r>
              <a:rPr lang="en-US" i="1" dirty="0" err="1" smtClean="0"/>
              <a:t>anoraw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000" dirty="0" smtClean="0">
                <a:cs typeface="Monaco"/>
              </a:rPr>
              <a:t>Practical Considerations</a:t>
            </a:r>
            <a:endParaRPr lang="en-US" sz="2000" i="1" dirty="0"/>
          </a:p>
        </p:txBody>
      </p:sp>
      <p:sp>
        <p:nvSpPr>
          <p:cNvPr id="2" name="TextBox 1"/>
          <p:cNvSpPr txBox="1"/>
          <p:nvPr/>
        </p:nvSpPr>
        <p:spPr>
          <a:xfrm>
            <a:off x="317504" y="1100670"/>
            <a:ext cx="50286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Re-squiggle Processing Architecture</a:t>
            </a:r>
            <a:endParaRPr lang="en-US" sz="2400" dirty="0"/>
          </a:p>
        </p:txBody>
      </p:sp>
      <p:sp>
        <p:nvSpPr>
          <p:cNvPr id="4" name="Rectangle 3"/>
          <p:cNvSpPr/>
          <p:nvPr/>
        </p:nvSpPr>
        <p:spPr>
          <a:xfrm>
            <a:off x="317504" y="2155777"/>
            <a:ext cx="1218041" cy="811365"/>
          </a:xfrm>
          <a:prstGeom prst="rect">
            <a:avLst/>
          </a:prstGeom>
          <a:solidFill>
            <a:schemeClr val="bg2">
              <a:lumMod val="75000"/>
            </a:schemeClr>
          </a:solidFill>
          <a:ln w="6350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Basecalled FAST5 Files</a:t>
            </a:r>
            <a:endParaRPr lang="en-US" dirty="0"/>
          </a:p>
        </p:txBody>
      </p:sp>
      <p:grpSp>
        <p:nvGrpSpPr>
          <p:cNvPr id="139" name="Group 138"/>
          <p:cNvGrpSpPr/>
          <p:nvPr/>
        </p:nvGrpSpPr>
        <p:grpSpPr>
          <a:xfrm>
            <a:off x="1535545" y="1866796"/>
            <a:ext cx="1766454" cy="1373909"/>
            <a:chOff x="1535545" y="1866796"/>
            <a:chExt cx="1766454" cy="1373909"/>
          </a:xfrm>
        </p:grpSpPr>
        <p:sp>
          <p:nvSpPr>
            <p:cNvPr id="24" name="Left Brace 23"/>
            <p:cNvSpPr/>
            <p:nvPr/>
          </p:nvSpPr>
          <p:spPr>
            <a:xfrm>
              <a:off x="1535545" y="1866796"/>
              <a:ext cx="323273" cy="1373909"/>
            </a:xfrm>
            <a:prstGeom prst="leftBrac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2068939" y="1869580"/>
              <a:ext cx="1233060" cy="830325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 w="63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FAST5 Batch</a:t>
              </a:r>
              <a:endParaRPr lang="en-US" dirty="0"/>
            </a:p>
          </p:txBody>
        </p:sp>
        <p:sp>
          <p:nvSpPr>
            <p:cNvPr id="20" name="Oval 19"/>
            <p:cNvSpPr/>
            <p:nvPr/>
          </p:nvSpPr>
          <p:spPr>
            <a:xfrm>
              <a:off x="1978885" y="2048919"/>
              <a:ext cx="1233060" cy="830325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 w="63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FAST5 Batch</a:t>
              </a:r>
              <a:endParaRPr lang="en-US" dirty="0"/>
            </a:p>
          </p:txBody>
        </p:sp>
        <p:sp>
          <p:nvSpPr>
            <p:cNvPr id="21" name="Oval 20"/>
            <p:cNvSpPr/>
            <p:nvPr/>
          </p:nvSpPr>
          <p:spPr>
            <a:xfrm>
              <a:off x="1888830" y="2228258"/>
              <a:ext cx="1233060" cy="830325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 w="63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FAST5 Batch</a:t>
              </a:r>
              <a:endParaRPr lang="en-US" dirty="0"/>
            </a:p>
          </p:txBody>
        </p:sp>
        <p:sp>
          <p:nvSpPr>
            <p:cNvPr id="22" name="Oval 21"/>
            <p:cNvSpPr/>
            <p:nvPr/>
          </p:nvSpPr>
          <p:spPr>
            <a:xfrm>
              <a:off x="1798775" y="2407596"/>
              <a:ext cx="1233060" cy="830325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 w="63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FAST5 Batch</a:t>
              </a:r>
              <a:endParaRPr lang="en-US" dirty="0"/>
            </a:p>
          </p:txBody>
        </p:sp>
      </p:grpSp>
      <p:grpSp>
        <p:nvGrpSpPr>
          <p:cNvPr id="144" name="Group 143"/>
          <p:cNvGrpSpPr/>
          <p:nvPr/>
        </p:nvGrpSpPr>
        <p:grpSpPr>
          <a:xfrm>
            <a:off x="6917915" y="2095772"/>
            <a:ext cx="1887123" cy="2684121"/>
            <a:chOff x="6917915" y="2095772"/>
            <a:chExt cx="1887123" cy="2684121"/>
          </a:xfrm>
        </p:grpSpPr>
        <p:grpSp>
          <p:nvGrpSpPr>
            <p:cNvPr id="76" name="Group 75"/>
            <p:cNvGrpSpPr/>
            <p:nvPr/>
          </p:nvGrpSpPr>
          <p:grpSpPr>
            <a:xfrm>
              <a:off x="7281999" y="3544455"/>
              <a:ext cx="1523039" cy="1235438"/>
              <a:chOff x="2937836" y="1966058"/>
              <a:chExt cx="1523039" cy="1235438"/>
            </a:xfrm>
          </p:grpSpPr>
          <p:sp>
            <p:nvSpPr>
              <p:cNvPr id="77" name="Rectangle 76"/>
              <p:cNvSpPr/>
              <p:nvPr/>
            </p:nvSpPr>
            <p:spPr>
              <a:xfrm>
                <a:off x="2937836" y="1966058"/>
                <a:ext cx="1523039" cy="1235438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 w="6350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dirty="0" smtClean="0"/>
                  <a:t>Re-squiggle Processes</a:t>
                </a:r>
                <a:endParaRPr lang="en-US" dirty="0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3063875" y="2704947"/>
                <a:ext cx="285750" cy="285750"/>
              </a:xfrm>
              <a:prstGeom prst="rect">
                <a:avLst/>
              </a:prstGeom>
              <a:solidFill>
                <a:schemeClr val="tx1"/>
              </a:solidFill>
              <a:ln w="3175" cmpd="sng">
                <a:solidFill>
                  <a:srgbClr val="FFFF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3438525" y="2704947"/>
                <a:ext cx="285750" cy="285750"/>
              </a:xfrm>
              <a:prstGeom prst="rect">
                <a:avLst/>
              </a:prstGeom>
              <a:solidFill>
                <a:schemeClr val="tx1"/>
              </a:solidFill>
              <a:ln w="3175" cmpd="sng">
                <a:solidFill>
                  <a:srgbClr val="FFFF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4098925" y="2704947"/>
                <a:ext cx="285750" cy="285750"/>
              </a:xfrm>
              <a:prstGeom prst="rect">
                <a:avLst/>
              </a:prstGeom>
              <a:solidFill>
                <a:schemeClr val="tx1"/>
              </a:solidFill>
              <a:ln w="3175" cmpd="sng">
                <a:solidFill>
                  <a:srgbClr val="FFFF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TextBox 80"/>
              <p:cNvSpPr txBox="1"/>
              <p:nvPr/>
            </p:nvSpPr>
            <p:spPr>
              <a:xfrm>
                <a:off x="3681976" y="2463597"/>
                <a:ext cx="48413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mr-IN" sz="2800" b="1" dirty="0" smtClean="0"/>
                  <a:t>…</a:t>
                </a:r>
                <a:endParaRPr lang="en-US" sz="2800" b="1" dirty="0"/>
              </a:p>
            </p:txBody>
          </p:sp>
        </p:grpSp>
        <p:grpSp>
          <p:nvGrpSpPr>
            <p:cNvPr id="132" name="Group 131"/>
            <p:cNvGrpSpPr/>
            <p:nvPr/>
          </p:nvGrpSpPr>
          <p:grpSpPr>
            <a:xfrm>
              <a:off x="6917915" y="2095772"/>
              <a:ext cx="1556449" cy="1448683"/>
              <a:chOff x="6917915" y="2095772"/>
              <a:chExt cx="1556449" cy="1448683"/>
            </a:xfrm>
          </p:grpSpPr>
          <p:cxnSp>
            <p:nvCxnSpPr>
              <p:cNvPr id="83" name="Elbow Connector 82"/>
              <p:cNvCxnSpPr>
                <a:stCxn id="43" idx="6"/>
              </p:cNvCxnSpPr>
              <p:nvPr/>
            </p:nvCxnSpPr>
            <p:spPr>
              <a:xfrm>
                <a:off x="7345191" y="2095772"/>
                <a:ext cx="1129173" cy="1448682"/>
              </a:xfrm>
              <a:prstGeom prst="bentConnector2">
                <a:avLst/>
              </a:prstGeom>
              <a:ln>
                <a:solidFill>
                  <a:srgbClr val="000000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Elbow Connector 85"/>
              <p:cNvCxnSpPr>
                <a:stCxn id="50" idx="6"/>
              </p:cNvCxnSpPr>
              <p:nvPr/>
            </p:nvCxnSpPr>
            <p:spPr>
              <a:xfrm>
                <a:off x="7202765" y="2334062"/>
                <a:ext cx="982962" cy="1210393"/>
              </a:xfrm>
              <a:prstGeom prst="bentConnector2">
                <a:avLst/>
              </a:prstGeom>
              <a:ln>
                <a:solidFill>
                  <a:srgbClr val="000000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Elbow Connector 88"/>
              <p:cNvCxnSpPr>
                <a:stCxn id="51" idx="6"/>
              </p:cNvCxnSpPr>
              <p:nvPr/>
            </p:nvCxnSpPr>
            <p:spPr>
              <a:xfrm>
                <a:off x="7060340" y="2572352"/>
                <a:ext cx="844140" cy="972102"/>
              </a:xfrm>
              <a:prstGeom prst="bentConnector2">
                <a:avLst/>
              </a:prstGeom>
              <a:ln>
                <a:solidFill>
                  <a:srgbClr val="000000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Elbow Connector 91"/>
              <p:cNvCxnSpPr>
                <a:stCxn id="52" idx="6"/>
              </p:cNvCxnSpPr>
              <p:nvPr/>
            </p:nvCxnSpPr>
            <p:spPr>
              <a:xfrm>
                <a:off x="6917915" y="2810642"/>
                <a:ext cx="692053" cy="733812"/>
              </a:xfrm>
              <a:prstGeom prst="bentConnector2">
                <a:avLst/>
              </a:prstGeom>
              <a:ln>
                <a:solidFill>
                  <a:srgbClr val="000000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45" name="Group 144"/>
          <p:cNvGrpSpPr/>
          <p:nvPr/>
        </p:nvGrpSpPr>
        <p:grpSpPr>
          <a:xfrm>
            <a:off x="5476305" y="3627120"/>
            <a:ext cx="1716300" cy="1112133"/>
            <a:chOff x="5476305" y="3627120"/>
            <a:chExt cx="1716300" cy="1112133"/>
          </a:xfrm>
        </p:grpSpPr>
        <p:sp>
          <p:nvSpPr>
            <p:cNvPr id="115" name="Rectangle 114"/>
            <p:cNvSpPr/>
            <p:nvPr/>
          </p:nvSpPr>
          <p:spPr>
            <a:xfrm>
              <a:off x="5476305" y="3766013"/>
              <a:ext cx="1148015" cy="887267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 w="6350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Modified</a:t>
              </a:r>
            </a:p>
            <a:p>
              <a:pPr algn="ctr"/>
              <a:r>
                <a:rPr lang="en-US" dirty="0" smtClean="0"/>
                <a:t>FAST5 Files</a:t>
              </a:r>
              <a:endParaRPr lang="en-US" dirty="0"/>
            </a:p>
          </p:txBody>
        </p:sp>
        <p:sp>
          <p:nvSpPr>
            <p:cNvPr id="116" name="Left Arrow 115"/>
            <p:cNvSpPr/>
            <p:nvPr/>
          </p:nvSpPr>
          <p:spPr>
            <a:xfrm>
              <a:off x="6705600" y="3627120"/>
              <a:ext cx="487005" cy="1112133"/>
            </a:xfrm>
            <a:prstGeom prst="leftArrow">
              <a:avLst/>
            </a:prstGeom>
            <a:solidFill>
              <a:srgbClr val="589DEE"/>
            </a:solidFill>
            <a:ln w="6350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7" name="Rectangle 116"/>
          <p:cNvSpPr/>
          <p:nvPr/>
        </p:nvSpPr>
        <p:spPr>
          <a:xfrm>
            <a:off x="3473884" y="3544455"/>
            <a:ext cx="1067859" cy="613064"/>
          </a:xfrm>
          <a:prstGeom prst="rect">
            <a:avLst/>
          </a:prstGeom>
          <a:solidFill>
            <a:schemeClr val="bg2">
              <a:lumMod val="75000"/>
            </a:schemeClr>
          </a:solidFill>
          <a:ln w="6350" cmpd="sng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Genome FASTA</a:t>
            </a:r>
            <a:endParaRPr lang="en-US" dirty="0"/>
          </a:p>
        </p:txBody>
      </p:sp>
      <p:grpSp>
        <p:nvGrpSpPr>
          <p:cNvPr id="143" name="Group 142"/>
          <p:cNvGrpSpPr/>
          <p:nvPr/>
        </p:nvGrpSpPr>
        <p:grpSpPr>
          <a:xfrm>
            <a:off x="5159857" y="1680609"/>
            <a:ext cx="2185334" cy="1545195"/>
            <a:chOff x="5159857" y="1680609"/>
            <a:chExt cx="2185334" cy="1545195"/>
          </a:xfrm>
        </p:grpSpPr>
        <p:grpSp>
          <p:nvGrpSpPr>
            <p:cNvPr id="131" name="Group 130"/>
            <p:cNvGrpSpPr/>
            <p:nvPr/>
          </p:nvGrpSpPr>
          <p:grpSpPr>
            <a:xfrm>
              <a:off x="5567745" y="1680609"/>
              <a:ext cx="1777446" cy="1545195"/>
              <a:chOff x="5567745" y="1680609"/>
              <a:chExt cx="1777446" cy="1545195"/>
            </a:xfrm>
          </p:grpSpPr>
          <p:sp>
            <p:nvSpPr>
              <p:cNvPr id="43" name="Oval 42"/>
              <p:cNvSpPr/>
              <p:nvPr/>
            </p:nvSpPr>
            <p:spPr>
              <a:xfrm>
                <a:off x="5995021" y="1680609"/>
                <a:ext cx="1350170" cy="830325"/>
              </a:xfrm>
              <a:prstGeom prst="ellipse">
                <a:avLst/>
              </a:prstGeom>
              <a:solidFill>
                <a:schemeClr val="bg2">
                  <a:lumMod val="75000"/>
                </a:schemeClr>
              </a:solidFill>
              <a:ln w="6350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Aligned Read</a:t>
                </a:r>
                <a:endParaRPr lang="en-US" dirty="0"/>
              </a:p>
            </p:txBody>
          </p:sp>
          <p:sp>
            <p:nvSpPr>
              <p:cNvPr id="50" name="Oval 49"/>
              <p:cNvSpPr/>
              <p:nvPr/>
            </p:nvSpPr>
            <p:spPr>
              <a:xfrm>
                <a:off x="5852595" y="1918899"/>
                <a:ext cx="1350170" cy="830325"/>
              </a:xfrm>
              <a:prstGeom prst="ellipse">
                <a:avLst/>
              </a:prstGeom>
              <a:solidFill>
                <a:schemeClr val="bg2">
                  <a:lumMod val="75000"/>
                </a:schemeClr>
              </a:solidFill>
              <a:ln w="6350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Aligned Read</a:t>
                </a:r>
                <a:endParaRPr lang="en-US" dirty="0"/>
              </a:p>
            </p:txBody>
          </p:sp>
          <p:sp>
            <p:nvSpPr>
              <p:cNvPr id="51" name="Oval 50"/>
              <p:cNvSpPr/>
              <p:nvPr/>
            </p:nvSpPr>
            <p:spPr>
              <a:xfrm>
                <a:off x="5710170" y="2157189"/>
                <a:ext cx="1350170" cy="830325"/>
              </a:xfrm>
              <a:prstGeom prst="ellipse">
                <a:avLst/>
              </a:prstGeom>
              <a:solidFill>
                <a:schemeClr val="bg2">
                  <a:lumMod val="75000"/>
                </a:schemeClr>
              </a:solidFill>
              <a:ln w="6350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Aligned Read</a:t>
                </a:r>
                <a:endParaRPr lang="en-US" dirty="0"/>
              </a:p>
            </p:txBody>
          </p:sp>
          <p:sp>
            <p:nvSpPr>
              <p:cNvPr id="52" name="Oval 51"/>
              <p:cNvSpPr/>
              <p:nvPr/>
            </p:nvSpPr>
            <p:spPr>
              <a:xfrm>
                <a:off x="5567745" y="2395479"/>
                <a:ext cx="1350170" cy="830325"/>
              </a:xfrm>
              <a:prstGeom prst="ellipse">
                <a:avLst/>
              </a:prstGeom>
              <a:solidFill>
                <a:schemeClr val="bg2">
                  <a:lumMod val="75000"/>
                </a:schemeClr>
              </a:solidFill>
              <a:ln w="6350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Aligned Read</a:t>
                </a:r>
                <a:endParaRPr lang="en-US" dirty="0"/>
              </a:p>
            </p:txBody>
          </p:sp>
        </p:grpSp>
        <p:grpSp>
          <p:nvGrpSpPr>
            <p:cNvPr id="133" name="Group 132"/>
            <p:cNvGrpSpPr/>
            <p:nvPr/>
          </p:nvGrpSpPr>
          <p:grpSpPr>
            <a:xfrm>
              <a:off x="5159857" y="2095772"/>
              <a:ext cx="835164" cy="714870"/>
              <a:chOff x="5159857" y="2095772"/>
              <a:chExt cx="835164" cy="714870"/>
            </a:xfrm>
          </p:grpSpPr>
          <p:cxnSp>
            <p:nvCxnSpPr>
              <p:cNvPr id="53" name="Straight Arrow Connector 52"/>
              <p:cNvCxnSpPr>
                <a:endCxn id="52" idx="2"/>
              </p:cNvCxnSpPr>
              <p:nvPr/>
            </p:nvCxnSpPr>
            <p:spPr>
              <a:xfrm>
                <a:off x="5159857" y="2810642"/>
                <a:ext cx="407888" cy="0"/>
              </a:xfrm>
              <a:prstGeom prst="straightConnector1">
                <a:avLst/>
              </a:prstGeom>
              <a:ln>
                <a:solidFill>
                  <a:srgbClr val="000000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Arrow Connector 57"/>
              <p:cNvCxnSpPr>
                <a:endCxn id="51" idx="2"/>
              </p:cNvCxnSpPr>
              <p:nvPr/>
            </p:nvCxnSpPr>
            <p:spPr>
              <a:xfrm flipV="1">
                <a:off x="5159857" y="2572352"/>
                <a:ext cx="550313" cy="0"/>
              </a:xfrm>
              <a:prstGeom prst="straightConnector1">
                <a:avLst/>
              </a:prstGeom>
              <a:ln>
                <a:solidFill>
                  <a:srgbClr val="000000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Arrow Connector 61"/>
              <p:cNvCxnSpPr>
                <a:endCxn id="50" idx="2"/>
              </p:cNvCxnSpPr>
              <p:nvPr/>
            </p:nvCxnSpPr>
            <p:spPr>
              <a:xfrm>
                <a:off x="5159857" y="2280699"/>
                <a:ext cx="692738" cy="0"/>
              </a:xfrm>
              <a:prstGeom prst="straightConnector1">
                <a:avLst/>
              </a:prstGeom>
              <a:ln>
                <a:solidFill>
                  <a:srgbClr val="000000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Arrow Connector 65"/>
              <p:cNvCxnSpPr>
                <a:endCxn id="43" idx="2"/>
              </p:cNvCxnSpPr>
              <p:nvPr/>
            </p:nvCxnSpPr>
            <p:spPr>
              <a:xfrm>
                <a:off x="5159857" y="2095772"/>
                <a:ext cx="835164" cy="0"/>
              </a:xfrm>
              <a:prstGeom prst="straightConnector1">
                <a:avLst/>
              </a:prstGeom>
              <a:ln>
                <a:solidFill>
                  <a:srgbClr val="000000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42" name="Group 141"/>
          <p:cNvGrpSpPr/>
          <p:nvPr/>
        </p:nvGrpSpPr>
        <p:grpSpPr>
          <a:xfrm>
            <a:off x="3031835" y="1811703"/>
            <a:ext cx="2128022" cy="1732752"/>
            <a:chOff x="3031835" y="1811703"/>
            <a:chExt cx="2128022" cy="1732752"/>
          </a:xfrm>
        </p:grpSpPr>
        <p:sp>
          <p:nvSpPr>
            <p:cNvPr id="11" name="TextBox 10"/>
            <p:cNvSpPr txBox="1"/>
            <p:nvPr/>
          </p:nvSpPr>
          <p:spPr>
            <a:xfrm>
              <a:off x="4368258" y="2567424"/>
              <a:ext cx="48413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mr-IN" sz="2800" b="1" dirty="0" smtClean="0"/>
                <a:t>…</a:t>
              </a:r>
              <a:endParaRPr lang="en-US" sz="2800" b="1" dirty="0"/>
            </a:p>
          </p:txBody>
        </p:sp>
        <p:cxnSp>
          <p:nvCxnSpPr>
            <p:cNvPr id="26" name="Straight Arrow Connector 25"/>
            <p:cNvCxnSpPr>
              <a:stCxn id="19" idx="6"/>
            </p:cNvCxnSpPr>
            <p:nvPr/>
          </p:nvCxnSpPr>
          <p:spPr>
            <a:xfrm flipV="1">
              <a:off x="3301999" y="2228258"/>
              <a:ext cx="334819" cy="0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>
              <a:stCxn id="20" idx="6"/>
            </p:cNvCxnSpPr>
            <p:nvPr/>
          </p:nvCxnSpPr>
          <p:spPr>
            <a:xfrm flipV="1">
              <a:off x="3211945" y="2435319"/>
              <a:ext cx="424873" cy="0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>
              <a:stCxn id="21" idx="6"/>
            </p:cNvCxnSpPr>
            <p:nvPr/>
          </p:nvCxnSpPr>
          <p:spPr>
            <a:xfrm>
              <a:off x="3121890" y="2643421"/>
              <a:ext cx="514928" cy="0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>
              <a:stCxn id="22" idx="6"/>
            </p:cNvCxnSpPr>
            <p:nvPr/>
          </p:nvCxnSpPr>
          <p:spPr>
            <a:xfrm flipV="1">
              <a:off x="3031835" y="2810642"/>
              <a:ext cx="604983" cy="0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 9"/>
            <p:cNvSpPr/>
            <p:nvPr/>
          </p:nvSpPr>
          <p:spPr>
            <a:xfrm>
              <a:off x="3636818" y="1811703"/>
              <a:ext cx="1523039" cy="1484095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 w="63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 smtClean="0"/>
                <a:t>Threaded Alignment Processes</a:t>
              </a:r>
              <a:endParaRPr lang="en-US" dirty="0"/>
            </a:p>
          </p:txBody>
        </p:sp>
        <p:grpSp>
          <p:nvGrpSpPr>
            <p:cNvPr id="101" name="Group 100"/>
            <p:cNvGrpSpPr/>
            <p:nvPr/>
          </p:nvGrpSpPr>
          <p:grpSpPr>
            <a:xfrm>
              <a:off x="3722064" y="2799249"/>
              <a:ext cx="323368" cy="346783"/>
              <a:chOff x="3725239" y="2799249"/>
              <a:chExt cx="323368" cy="346783"/>
            </a:xfrm>
          </p:grpSpPr>
          <p:sp>
            <p:nvSpPr>
              <p:cNvPr id="9" name="Rectangle 8"/>
              <p:cNvSpPr/>
              <p:nvPr/>
            </p:nvSpPr>
            <p:spPr>
              <a:xfrm>
                <a:off x="3762857" y="2799249"/>
                <a:ext cx="285750" cy="285750"/>
              </a:xfrm>
              <a:prstGeom prst="rect">
                <a:avLst/>
              </a:prstGeom>
              <a:solidFill>
                <a:schemeClr val="tx1"/>
              </a:solidFill>
              <a:ln w="3175" cmpd="sng">
                <a:solidFill>
                  <a:srgbClr val="FFFF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3744048" y="2829765"/>
                <a:ext cx="285750" cy="285750"/>
              </a:xfrm>
              <a:prstGeom prst="rect">
                <a:avLst/>
              </a:prstGeom>
              <a:solidFill>
                <a:schemeClr val="tx1"/>
              </a:solidFill>
              <a:ln w="3175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3725239" y="2860282"/>
                <a:ext cx="285750" cy="285750"/>
              </a:xfrm>
              <a:prstGeom prst="rect">
                <a:avLst/>
              </a:prstGeom>
              <a:solidFill>
                <a:schemeClr val="tx1"/>
              </a:solidFill>
              <a:ln w="3175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2" name="Group 101"/>
            <p:cNvGrpSpPr/>
            <p:nvPr/>
          </p:nvGrpSpPr>
          <p:grpSpPr>
            <a:xfrm>
              <a:off x="4087189" y="2799249"/>
              <a:ext cx="323368" cy="346783"/>
              <a:chOff x="3725239" y="2799249"/>
              <a:chExt cx="323368" cy="346783"/>
            </a:xfrm>
          </p:grpSpPr>
          <p:sp>
            <p:nvSpPr>
              <p:cNvPr id="103" name="Rectangle 102"/>
              <p:cNvSpPr/>
              <p:nvPr/>
            </p:nvSpPr>
            <p:spPr>
              <a:xfrm>
                <a:off x="3762857" y="2799249"/>
                <a:ext cx="285750" cy="285750"/>
              </a:xfrm>
              <a:prstGeom prst="rect">
                <a:avLst/>
              </a:prstGeom>
              <a:solidFill>
                <a:schemeClr val="tx1"/>
              </a:solidFill>
              <a:ln w="3175" cmpd="sng">
                <a:solidFill>
                  <a:srgbClr val="FFFF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3744048" y="2829765"/>
                <a:ext cx="285750" cy="285750"/>
              </a:xfrm>
              <a:prstGeom prst="rect">
                <a:avLst/>
              </a:prstGeom>
              <a:solidFill>
                <a:schemeClr val="tx1"/>
              </a:solidFill>
              <a:ln w="3175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3725239" y="2860282"/>
                <a:ext cx="285750" cy="285750"/>
              </a:xfrm>
              <a:prstGeom prst="rect">
                <a:avLst/>
              </a:prstGeom>
              <a:solidFill>
                <a:schemeClr val="tx1"/>
              </a:solidFill>
              <a:ln w="3175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6" name="Group 105"/>
            <p:cNvGrpSpPr/>
            <p:nvPr/>
          </p:nvGrpSpPr>
          <p:grpSpPr>
            <a:xfrm>
              <a:off x="4798389" y="2799249"/>
              <a:ext cx="323368" cy="346783"/>
              <a:chOff x="3725239" y="2799249"/>
              <a:chExt cx="323368" cy="346783"/>
            </a:xfrm>
          </p:grpSpPr>
          <p:sp>
            <p:nvSpPr>
              <p:cNvPr id="107" name="Rectangle 106"/>
              <p:cNvSpPr/>
              <p:nvPr/>
            </p:nvSpPr>
            <p:spPr>
              <a:xfrm>
                <a:off x="3762857" y="2799249"/>
                <a:ext cx="285750" cy="285750"/>
              </a:xfrm>
              <a:prstGeom prst="rect">
                <a:avLst/>
              </a:prstGeom>
              <a:solidFill>
                <a:schemeClr val="tx1"/>
              </a:solidFill>
              <a:ln w="3175" cmpd="sng">
                <a:solidFill>
                  <a:srgbClr val="FFFFFF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3744048" y="2829765"/>
                <a:ext cx="285750" cy="285750"/>
              </a:xfrm>
              <a:prstGeom prst="rect">
                <a:avLst/>
              </a:prstGeom>
              <a:solidFill>
                <a:schemeClr val="tx1"/>
              </a:solidFill>
              <a:ln w="3175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3725239" y="2860282"/>
                <a:ext cx="285750" cy="285750"/>
              </a:xfrm>
              <a:prstGeom prst="rect">
                <a:avLst/>
              </a:prstGeom>
              <a:solidFill>
                <a:schemeClr val="tx1"/>
              </a:solidFill>
              <a:ln w="3175" cmpd="sng"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7" name="TextBox 136"/>
            <p:cNvSpPr txBox="1"/>
            <p:nvPr/>
          </p:nvSpPr>
          <p:spPr>
            <a:xfrm>
              <a:off x="4371934" y="2615719"/>
              <a:ext cx="48413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mr-IN" sz="2800" b="1" dirty="0" smtClean="0"/>
                <a:t>…</a:t>
              </a:r>
              <a:endParaRPr lang="en-US" sz="2800" b="1" dirty="0"/>
            </a:p>
          </p:txBody>
        </p:sp>
        <p:grpSp>
          <p:nvGrpSpPr>
            <p:cNvPr id="135" name="Group 134"/>
            <p:cNvGrpSpPr/>
            <p:nvPr/>
          </p:nvGrpSpPr>
          <p:grpSpPr>
            <a:xfrm>
              <a:off x="3864939" y="3146032"/>
              <a:ext cx="1076325" cy="398423"/>
              <a:chOff x="3864939" y="3146032"/>
              <a:chExt cx="1076325" cy="398423"/>
            </a:xfrm>
          </p:grpSpPr>
          <p:cxnSp>
            <p:nvCxnSpPr>
              <p:cNvPr id="118" name="Straight Arrow Connector 117"/>
              <p:cNvCxnSpPr>
                <a:stCxn id="117" idx="0"/>
                <a:endCxn id="100" idx="2"/>
              </p:cNvCxnSpPr>
              <p:nvPr/>
            </p:nvCxnSpPr>
            <p:spPr>
              <a:xfrm flipH="1" flipV="1">
                <a:off x="3864939" y="3146032"/>
                <a:ext cx="142875" cy="398423"/>
              </a:xfrm>
              <a:prstGeom prst="straightConnector1">
                <a:avLst/>
              </a:prstGeom>
              <a:ln>
                <a:solidFill>
                  <a:srgbClr val="000000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Arrow Connector 120"/>
              <p:cNvCxnSpPr>
                <a:stCxn id="117" idx="0"/>
                <a:endCxn id="105" idx="2"/>
              </p:cNvCxnSpPr>
              <p:nvPr/>
            </p:nvCxnSpPr>
            <p:spPr>
              <a:xfrm flipV="1">
                <a:off x="4007814" y="3146032"/>
                <a:ext cx="222250" cy="398423"/>
              </a:xfrm>
              <a:prstGeom prst="straightConnector1">
                <a:avLst/>
              </a:prstGeom>
              <a:ln>
                <a:solidFill>
                  <a:srgbClr val="000000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Arrow Connector 123"/>
              <p:cNvCxnSpPr>
                <a:stCxn id="117" idx="0"/>
                <a:endCxn id="109" idx="2"/>
              </p:cNvCxnSpPr>
              <p:nvPr/>
            </p:nvCxnSpPr>
            <p:spPr>
              <a:xfrm flipV="1">
                <a:off x="4007814" y="3146032"/>
                <a:ext cx="933450" cy="398423"/>
              </a:xfrm>
              <a:prstGeom prst="straightConnector1">
                <a:avLst/>
              </a:prstGeom>
              <a:ln>
                <a:solidFill>
                  <a:srgbClr val="000000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5533592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61188" y="984294"/>
            <a:ext cx="8695594" cy="8935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200" i="1" dirty="0"/>
              <a:t>n</a:t>
            </a:r>
            <a:r>
              <a:rPr lang="en-US" sz="2200" i="1" dirty="0" smtClean="0"/>
              <a:t>anoraw</a:t>
            </a:r>
            <a:r>
              <a:rPr lang="en-US" sz="2200" dirty="0" smtClean="0"/>
              <a:t> is an open source python package (w/command line interface) for the resolution of raw nanopore signal with a genomic alignment</a:t>
            </a:r>
          </a:p>
        </p:txBody>
      </p:sp>
      <p:sp>
        <p:nvSpPr>
          <p:cNvPr id="7" name="Title 8"/>
          <p:cNvSpPr>
            <a:spLocks noGrp="1"/>
          </p:cNvSpPr>
          <p:nvPr>
            <p:ph type="title"/>
          </p:nvPr>
        </p:nvSpPr>
        <p:spPr>
          <a:xfrm>
            <a:off x="0" y="-24776"/>
            <a:ext cx="9143999" cy="857250"/>
          </a:xfrm>
        </p:spPr>
        <p:txBody>
          <a:bodyPr/>
          <a:lstStyle/>
          <a:p>
            <a:r>
              <a:rPr lang="en-US" i="1" dirty="0"/>
              <a:t>n</a:t>
            </a:r>
            <a:r>
              <a:rPr lang="en-US" i="1" dirty="0" smtClean="0"/>
              <a:t>anoraw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sz="2000" i="1" dirty="0">
              <a:latin typeface="Monaco"/>
              <a:cs typeface="Monaco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61188" y="4110591"/>
            <a:ext cx="8695594" cy="8935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200" i="1" dirty="0"/>
              <a:t>n</a:t>
            </a:r>
            <a:r>
              <a:rPr lang="en-US" sz="2200" i="1" dirty="0" smtClean="0"/>
              <a:t>anoraw</a:t>
            </a:r>
            <a:r>
              <a:rPr lang="en-US" sz="2200" dirty="0" smtClean="0"/>
              <a:t> does NOT improve sequence output of nanopore reads</a:t>
            </a:r>
          </a:p>
          <a:p>
            <a:pPr marL="342900" indent="-342900">
              <a:lnSpc>
                <a:spcPct val="120000"/>
              </a:lnSpc>
              <a:buFont typeface="Arial"/>
              <a:buChar char="•"/>
            </a:pPr>
            <a:r>
              <a:rPr lang="en-US" sz="2200" i="1" dirty="0"/>
              <a:t>n</a:t>
            </a:r>
            <a:r>
              <a:rPr lang="en-US" sz="2200" i="1" dirty="0" smtClean="0"/>
              <a:t>anoraw</a:t>
            </a:r>
            <a:r>
              <a:rPr lang="en-US" sz="2200" dirty="0" smtClean="0"/>
              <a:t> events perfectly match a genomic segment</a:t>
            </a:r>
          </a:p>
        </p:txBody>
      </p:sp>
      <p:sp>
        <p:nvSpPr>
          <p:cNvPr id="2" name="Rectangle 1"/>
          <p:cNvSpPr/>
          <p:nvPr/>
        </p:nvSpPr>
        <p:spPr>
          <a:xfrm>
            <a:off x="261188" y="1974369"/>
            <a:ext cx="8699501" cy="1706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200" dirty="0"/>
              <a:t>This </a:t>
            </a:r>
            <a:r>
              <a:rPr lang="en-US" sz="2200" dirty="0" smtClean="0"/>
              <a:t>primarily enables</a:t>
            </a:r>
            <a:r>
              <a:rPr lang="en-US" sz="2200" dirty="0"/>
              <a:t>:</a:t>
            </a:r>
          </a:p>
          <a:p>
            <a:pPr marL="342900" indent="-342900">
              <a:lnSpc>
                <a:spcPct val="120000"/>
              </a:lnSpc>
              <a:buFont typeface="Arial"/>
              <a:buChar char="•"/>
            </a:pPr>
            <a:r>
              <a:rPr lang="en-US" sz="2200" dirty="0"/>
              <a:t>Genome-browser style visualizations </a:t>
            </a:r>
            <a:r>
              <a:rPr lang="en-US" sz="2200" dirty="0" smtClean="0"/>
              <a:t>of raw </a:t>
            </a:r>
            <a:r>
              <a:rPr lang="en-US" sz="2200" dirty="0"/>
              <a:t>nanopore data</a:t>
            </a:r>
          </a:p>
          <a:p>
            <a:pPr marL="342900" indent="-342900">
              <a:lnSpc>
                <a:spcPct val="120000"/>
              </a:lnSpc>
              <a:buFont typeface="Arial"/>
              <a:buChar char="•"/>
            </a:pPr>
            <a:r>
              <a:rPr lang="en-US" sz="2200" i="1" dirty="0"/>
              <a:t>De novo</a:t>
            </a:r>
            <a:r>
              <a:rPr lang="en-US" sz="2200" dirty="0"/>
              <a:t> testing for shifts in signal (indicative of modified bases</a:t>
            </a:r>
            <a:r>
              <a:rPr lang="en-US" sz="2200" dirty="0" smtClean="0"/>
              <a:t>)</a:t>
            </a:r>
          </a:p>
          <a:p>
            <a:pPr marL="342900" indent="-342900">
              <a:lnSpc>
                <a:spcPct val="120000"/>
              </a:lnSpc>
              <a:buFont typeface="Arial"/>
              <a:buChar char="•"/>
            </a:pPr>
            <a:r>
              <a:rPr lang="en-US" sz="2200" dirty="0" smtClean="0"/>
              <a:t>Enhanced training datasets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6916178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8"/>
          <p:cNvSpPr txBox="1">
            <a:spLocks/>
          </p:cNvSpPr>
          <p:nvPr/>
        </p:nvSpPr>
        <p:spPr>
          <a:xfrm>
            <a:off x="0" y="-24776"/>
            <a:ext cx="9143999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i="1" dirty="0" err="1"/>
              <a:t>n</a:t>
            </a:r>
            <a:r>
              <a:rPr lang="en-US" i="1" dirty="0" err="1" smtClean="0"/>
              <a:t>anoraw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000" dirty="0" smtClean="0">
                <a:cs typeface="Monaco"/>
              </a:rPr>
              <a:t>Practical Considerations</a:t>
            </a:r>
            <a:endParaRPr lang="en-US" sz="2000" i="1" dirty="0"/>
          </a:p>
        </p:txBody>
      </p:sp>
      <p:sp>
        <p:nvSpPr>
          <p:cNvPr id="2" name="TextBox 1"/>
          <p:cNvSpPr txBox="1"/>
          <p:nvPr/>
        </p:nvSpPr>
        <p:spPr>
          <a:xfrm>
            <a:off x="317504" y="1100670"/>
            <a:ext cx="50286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Re-squiggle Processing Architecture</a:t>
            </a:r>
            <a:endParaRPr lang="en-US" sz="2400" dirty="0"/>
          </a:p>
        </p:txBody>
      </p:sp>
      <p:grpSp>
        <p:nvGrpSpPr>
          <p:cNvPr id="5" name="Group 4"/>
          <p:cNvGrpSpPr/>
          <p:nvPr/>
        </p:nvGrpSpPr>
        <p:grpSpPr>
          <a:xfrm>
            <a:off x="317504" y="1811703"/>
            <a:ext cx="4842353" cy="2345816"/>
            <a:chOff x="317504" y="1811703"/>
            <a:chExt cx="4842353" cy="2345816"/>
          </a:xfrm>
        </p:grpSpPr>
        <p:sp>
          <p:nvSpPr>
            <p:cNvPr id="4" name="Rectangle 3"/>
            <p:cNvSpPr/>
            <p:nvPr/>
          </p:nvSpPr>
          <p:spPr>
            <a:xfrm>
              <a:off x="317504" y="2155777"/>
              <a:ext cx="1218041" cy="811365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 w="6350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Basecalled FAST5 Files</a:t>
              </a:r>
              <a:endParaRPr lang="en-US" dirty="0"/>
            </a:p>
          </p:txBody>
        </p:sp>
        <p:grpSp>
          <p:nvGrpSpPr>
            <p:cNvPr id="139" name="Group 138"/>
            <p:cNvGrpSpPr/>
            <p:nvPr/>
          </p:nvGrpSpPr>
          <p:grpSpPr>
            <a:xfrm>
              <a:off x="1535545" y="1866796"/>
              <a:ext cx="1766454" cy="1373909"/>
              <a:chOff x="1535545" y="1866796"/>
              <a:chExt cx="1766454" cy="1373909"/>
            </a:xfrm>
          </p:grpSpPr>
          <p:sp>
            <p:nvSpPr>
              <p:cNvPr id="24" name="Left Brace 23"/>
              <p:cNvSpPr/>
              <p:nvPr/>
            </p:nvSpPr>
            <p:spPr>
              <a:xfrm>
                <a:off x="1535545" y="1866796"/>
                <a:ext cx="323273" cy="1373909"/>
              </a:xfrm>
              <a:prstGeom prst="leftBrac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Oval 18"/>
              <p:cNvSpPr/>
              <p:nvPr/>
            </p:nvSpPr>
            <p:spPr>
              <a:xfrm>
                <a:off x="2068939" y="1869580"/>
                <a:ext cx="1233060" cy="830325"/>
              </a:xfrm>
              <a:prstGeom prst="ellipse">
                <a:avLst/>
              </a:prstGeom>
              <a:solidFill>
                <a:schemeClr val="bg2">
                  <a:lumMod val="75000"/>
                </a:schemeClr>
              </a:solidFill>
              <a:ln w="6350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FAST5 Batch</a:t>
                </a:r>
                <a:endParaRPr lang="en-US" dirty="0"/>
              </a:p>
            </p:txBody>
          </p:sp>
          <p:sp>
            <p:nvSpPr>
              <p:cNvPr id="20" name="Oval 19"/>
              <p:cNvSpPr/>
              <p:nvPr/>
            </p:nvSpPr>
            <p:spPr>
              <a:xfrm>
                <a:off x="1978885" y="2048919"/>
                <a:ext cx="1233060" cy="830325"/>
              </a:xfrm>
              <a:prstGeom prst="ellipse">
                <a:avLst/>
              </a:prstGeom>
              <a:solidFill>
                <a:schemeClr val="bg2">
                  <a:lumMod val="75000"/>
                </a:schemeClr>
              </a:solidFill>
              <a:ln w="6350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FAST5 Batch</a:t>
                </a:r>
                <a:endParaRPr lang="en-US" dirty="0"/>
              </a:p>
            </p:txBody>
          </p:sp>
          <p:sp>
            <p:nvSpPr>
              <p:cNvPr id="21" name="Oval 20"/>
              <p:cNvSpPr/>
              <p:nvPr/>
            </p:nvSpPr>
            <p:spPr>
              <a:xfrm>
                <a:off x="1888830" y="2228258"/>
                <a:ext cx="1233060" cy="830325"/>
              </a:xfrm>
              <a:prstGeom prst="ellipse">
                <a:avLst/>
              </a:prstGeom>
              <a:solidFill>
                <a:schemeClr val="bg2">
                  <a:lumMod val="75000"/>
                </a:schemeClr>
              </a:solidFill>
              <a:ln w="6350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FAST5 Batch</a:t>
                </a:r>
                <a:endParaRPr lang="en-US" dirty="0"/>
              </a:p>
            </p:txBody>
          </p:sp>
          <p:sp>
            <p:nvSpPr>
              <p:cNvPr id="22" name="Oval 21"/>
              <p:cNvSpPr/>
              <p:nvPr/>
            </p:nvSpPr>
            <p:spPr>
              <a:xfrm>
                <a:off x="1798775" y="2407596"/>
                <a:ext cx="1233060" cy="830325"/>
              </a:xfrm>
              <a:prstGeom prst="ellipse">
                <a:avLst/>
              </a:prstGeom>
              <a:solidFill>
                <a:schemeClr val="bg2">
                  <a:lumMod val="75000"/>
                </a:schemeClr>
              </a:solidFill>
              <a:ln w="6350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FAST5 Batch</a:t>
                </a:r>
                <a:endParaRPr lang="en-US" dirty="0"/>
              </a:p>
            </p:txBody>
          </p:sp>
        </p:grpSp>
        <p:sp>
          <p:nvSpPr>
            <p:cNvPr id="117" name="Rectangle 116"/>
            <p:cNvSpPr/>
            <p:nvPr/>
          </p:nvSpPr>
          <p:spPr>
            <a:xfrm>
              <a:off x="3473884" y="3544455"/>
              <a:ext cx="1067859" cy="613064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 w="6350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Genome FASTA</a:t>
              </a:r>
              <a:endParaRPr lang="en-US" dirty="0"/>
            </a:p>
          </p:txBody>
        </p:sp>
        <p:grpSp>
          <p:nvGrpSpPr>
            <p:cNvPr id="142" name="Group 141"/>
            <p:cNvGrpSpPr/>
            <p:nvPr/>
          </p:nvGrpSpPr>
          <p:grpSpPr>
            <a:xfrm>
              <a:off x="3031835" y="1811703"/>
              <a:ext cx="2128022" cy="1732752"/>
              <a:chOff x="3031835" y="1811703"/>
              <a:chExt cx="2128022" cy="1732752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4368258" y="2567424"/>
                <a:ext cx="48413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mr-IN" sz="2800" b="1" dirty="0" smtClean="0"/>
                  <a:t>…</a:t>
                </a:r>
                <a:endParaRPr lang="en-US" sz="2800" b="1" dirty="0"/>
              </a:p>
            </p:txBody>
          </p:sp>
          <p:cxnSp>
            <p:nvCxnSpPr>
              <p:cNvPr id="26" name="Straight Arrow Connector 25"/>
              <p:cNvCxnSpPr>
                <a:stCxn id="19" idx="6"/>
              </p:cNvCxnSpPr>
              <p:nvPr/>
            </p:nvCxnSpPr>
            <p:spPr>
              <a:xfrm flipV="1">
                <a:off x="3301999" y="2228258"/>
                <a:ext cx="334819" cy="0"/>
              </a:xfrm>
              <a:prstGeom prst="straightConnector1">
                <a:avLst/>
              </a:prstGeom>
              <a:ln>
                <a:solidFill>
                  <a:srgbClr val="000000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Arrow Connector 26"/>
              <p:cNvCxnSpPr>
                <a:stCxn id="20" idx="6"/>
              </p:cNvCxnSpPr>
              <p:nvPr/>
            </p:nvCxnSpPr>
            <p:spPr>
              <a:xfrm flipV="1">
                <a:off x="3211945" y="2435319"/>
                <a:ext cx="424873" cy="0"/>
              </a:xfrm>
              <a:prstGeom prst="straightConnector1">
                <a:avLst/>
              </a:prstGeom>
              <a:ln>
                <a:solidFill>
                  <a:srgbClr val="000000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/>
              <p:cNvCxnSpPr>
                <a:stCxn id="21" idx="6"/>
              </p:cNvCxnSpPr>
              <p:nvPr/>
            </p:nvCxnSpPr>
            <p:spPr>
              <a:xfrm>
                <a:off x="3121890" y="2643421"/>
                <a:ext cx="514928" cy="0"/>
              </a:xfrm>
              <a:prstGeom prst="straightConnector1">
                <a:avLst/>
              </a:prstGeom>
              <a:ln>
                <a:solidFill>
                  <a:srgbClr val="000000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Arrow Connector 28"/>
              <p:cNvCxnSpPr>
                <a:stCxn id="22" idx="6"/>
              </p:cNvCxnSpPr>
              <p:nvPr/>
            </p:nvCxnSpPr>
            <p:spPr>
              <a:xfrm flipV="1">
                <a:off x="3031835" y="2810642"/>
                <a:ext cx="604983" cy="0"/>
              </a:xfrm>
              <a:prstGeom prst="straightConnector1">
                <a:avLst/>
              </a:prstGeom>
              <a:ln>
                <a:solidFill>
                  <a:srgbClr val="000000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Rectangle 9"/>
              <p:cNvSpPr/>
              <p:nvPr/>
            </p:nvSpPr>
            <p:spPr>
              <a:xfrm>
                <a:off x="3636818" y="1811703"/>
                <a:ext cx="1523039" cy="1484095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 w="6350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dirty="0" smtClean="0"/>
                  <a:t>Threaded Alignment Processes</a:t>
                </a:r>
                <a:endParaRPr lang="en-US" dirty="0"/>
              </a:p>
            </p:txBody>
          </p:sp>
          <p:grpSp>
            <p:nvGrpSpPr>
              <p:cNvPr id="101" name="Group 100"/>
              <p:cNvGrpSpPr/>
              <p:nvPr/>
            </p:nvGrpSpPr>
            <p:grpSpPr>
              <a:xfrm>
                <a:off x="3722064" y="2799249"/>
                <a:ext cx="323368" cy="346783"/>
                <a:chOff x="3725239" y="2799249"/>
                <a:chExt cx="323368" cy="346783"/>
              </a:xfrm>
            </p:grpSpPr>
            <p:sp>
              <p:nvSpPr>
                <p:cNvPr id="9" name="Rectangle 8"/>
                <p:cNvSpPr/>
                <p:nvPr/>
              </p:nvSpPr>
              <p:spPr>
                <a:xfrm>
                  <a:off x="3762857" y="2799249"/>
                  <a:ext cx="285750" cy="285750"/>
                </a:xfrm>
                <a:prstGeom prst="rect">
                  <a:avLst/>
                </a:prstGeom>
                <a:solidFill>
                  <a:schemeClr val="tx1"/>
                </a:solidFill>
                <a:ln w="3175" cmpd="sng">
                  <a:solidFill>
                    <a:srgbClr val="FFFFFF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9" name="Rectangle 98"/>
                <p:cNvSpPr/>
                <p:nvPr/>
              </p:nvSpPr>
              <p:spPr>
                <a:xfrm>
                  <a:off x="3744048" y="2829765"/>
                  <a:ext cx="285750" cy="285750"/>
                </a:xfrm>
                <a:prstGeom prst="rect">
                  <a:avLst/>
                </a:prstGeom>
                <a:solidFill>
                  <a:schemeClr val="tx1"/>
                </a:solidFill>
                <a:ln w="3175" cmpd="sng"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0" name="Rectangle 99"/>
                <p:cNvSpPr/>
                <p:nvPr/>
              </p:nvSpPr>
              <p:spPr>
                <a:xfrm>
                  <a:off x="3725239" y="2860282"/>
                  <a:ext cx="285750" cy="285750"/>
                </a:xfrm>
                <a:prstGeom prst="rect">
                  <a:avLst/>
                </a:prstGeom>
                <a:solidFill>
                  <a:schemeClr val="tx1"/>
                </a:solidFill>
                <a:ln w="3175" cmpd="sng"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2" name="Group 101"/>
              <p:cNvGrpSpPr/>
              <p:nvPr/>
            </p:nvGrpSpPr>
            <p:grpSpPr>
              <a:xfrm>
                <a:off x="4087189" y="2799249"/>
                <a:ext cx="323368" cy="346783"/>
                <a:chOff x="3725239" y="2799249"/>
                <a:chExt cx="323368" cy="346783"/>
              </a:xfrm>
            </p:grpSpPr>
            <p:sp>
              <p:nvSpPr>
                <p:cNvPr id="103" name="Rectangle 102"/>
                <p:cNvSpPr/>
                <p:nvPr/>
              </p:nvSpPr>
              <p:spPr>
                <a:xfrm>
                  <a:off x="3762857" y="2799249"/>
                  <a:ext cx="285750" cy="285750"/>
                </a:xfrm>
                <a:prstGeom prst="rect">
                  <a:avLst/>
                </a:prstGeom>
                <a:solidFill>
                  <a:schemeClr val="tx1"/>
                </a:solidFill>
                <a:ln w="3175" cmpd="sng">
                  <a:solidFill>
                    <a:srgbClr val="FFFFFF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4" name="Rectangle 103"/>
                <p:cNvSpPr/>
                <p:nvPr/>
              </p:nvSpPr>
              <p:spPr>
                <a:xfrm>
                  <a:off x="3744048" y="2829765"/>
                  <a:ext cx="285750" cy="285750"/>
                </a:xfrm>
                <a:prstGeom prst="rect">
                  <a:avLst/>
                </a:prstGeom>
                <a:solidFill>
                  <a:schemeClr val="tx1"/>
                </a:solidFill>
                <a:ln w="3175" cmpd="sng"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5" name="Rectangle 104"/>
                <p:cNvSpPr/>
                <p:nvPr/>
              </p:nvSpPr>
              <p:spPr>
                <a:xfrm>
                  <a:off x="3725239" y="2860282"/>
                  <a:ext cx="285750" cy="285750"/>
                </a:xfrm>
                <a:prstGeom prst="rect">
                  <a:avLst/>
                </a:prstGeom>
                <a:solidFill>
                  <a:schemeClr val="tx1"/>
                </a:solidFill>
                <a:ln w="3175" cmpd="sng"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6" name="Group 105"/>
              <p:cNvGrpSpPr/>
              <p:nvPr/>
            </p:nvGrpSpPr>
            <p:grpSpPr>
              <a:xfrm>
                <a:off x="4798389" y="2799249"/>
                <a:ext cx="323368" cy="346783"/>
                <a:chOff x="3725239" y="2799249"/>
                <a:chExt cx="323368" cy="346783"/>
              </a:xfrm>
            </p:grpSpPr>
            <p:sp>
              <p:nvSpPr>
                <p:cNvPr id="107" name="Rectangle 106"/>
                <p:cNvSpPr/>
                <p:nvPr/>
              </p:nvSpPr>
              <p:spPr>
                <a:xfrm>
                  <a:off x="3762857" y="2799249"/>
                  <a:ext cx="285750" cy="285750"/>
                </a:xfrm>
                <a:prstGeom prst="rect">
                  <a:avLst/>
                </a:prstGeom>
                <a:solidFill>
                  <a:schemeClr val="tx1"/>
                </a:solidFill>
                <a:ln w="3175" cmpd="sng">
                  <a:solidFill>
                    <a:srgbClr val="FFFFFF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8" name="Rectangle 107"/>
                <p:cNvSpPr/>
                <p:nvPr/>
              </p:nvSpPr>
              <p:spPr>
                <a:xfrm>
                  <a:off x="3744048" y="2829765"/>
                  <a:ext cx="285750" cy="285750"/>
                </a:xfrm>
                <a:prstGeom prst="rect">
                  <a:avLst/>
                </a:prstGeom>
                <a:solidFill>
                  <a:schemeClr val="tx1"/>
                </a:solidFill>
                <a:ln w="3175" cmpd="sng"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9" name="Rectangle 108"/>
                <p:cNvSpPr/>
                <p:nvPr/>
              </p:nvSpPr>
              <p:spPr>
                <a:xfrm>
                  <a:off x="3725239" y="2860282"/>
                  <a:ext cx="285750" cy="285750"/>
                </a:xfrm>
                <a:prstGeom prst="rect">
                  <a:avLst/>
                </a:prstGeom>
                <a:solidFill>
                  <a:schemeClr val="tx1"/>
                </a:solidFill>
                <a:ln w="3175" cmpd="sng">
                  <a:solidFill>
                    <a:schemeClr val="bg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37" name="TextBox 136"/>
              <p:cNvSpPr txBox="1"/>
              <p:nvPr/>
            </p:nvSpPr>
            <p:spPr>
              <a:xfrm>
                <a:off x="4371934" y="2615719"/>
                <a:ext cx="48413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mr-IN" sz="2800" b="1" dirty="0" smtClean="0"/>
                  <a:t>…</a:t>
                </a:r>
                <a:endParaRPr lang="en-US" sz="2800" b="1" dirty="0"/>
              </a:p>
            </p:txBody>
          </p:sp>
          <p:grpSp>
            <p:nvGrpSpPr>
              <p:cNvPr id="135" name="Group 134"/>
              <p:cNvGrpSpPr/>
              <p:nvPr/>
            </p:nvGrpSpPr>
            <p:grpSpPr>
              <a:xfrm>
                <a:off x="3864939" y="3146032"/>
                <a:ext cx="1076325" cy="398423"/>
                <a:chOff x="3864939" y="3146032"/>
                <a:chExt cx="1076325" cy="398423"/>
              </a:xfrm>
            </p:grpSpPr>
            <p:cxnSp>
              <p:nvCxnSpPr>
                <p:cNvPr id="118" name="Straight Arrow Connector 117"/>
                <p:cNvCxnSpPr>
                  <a:stCxn id="117" idx="0"/>
                  <a:endCxn id="100" idx="2"/>
                </p:cNvCxnSpPr>
                <p:nvPr/>
              </p:nvCxnSpPr>
              <p:spPr>
                <a:xfrm flipH="1" flipV="1">
                  <a:off x="3864939" y="3146032"/>
                  <a:ext cx="142875" cy="398423"/>
                </a:xfrm>
                <a:prstGeom prst="straightConnector1">
                  <a:avLst/>
                </a:prstGeom>
                <a:ln>
                  <a:solidFill>
                    <a:srgbClr val="000000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1" name="Straight Arrow Connector 120"/>
                <p:cNvCxnSpPr>
                  <a:stCxn id="117" idx="0"/>
                  <a:endCxn id="105" idx="2"/>
                </p:cNvCxnSpPr>
                <p:nvPr/>
              </p:nvCxnSpPr>
              <p:spPr>
                <a:xfrm flipV="1">
                  <a:off x="4007814" y="3146032"/>
                  <a:ext cx="222250" cy="398423"/>
                </a:xfrm>
                <a:prstGeom prst="straightConnector1">
                  <a:avLst/>
                </a:prstGeom>
                <a:ln>
                  <a:solidFill>
                    <a:srgbClr val="000000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4" name="Straight Arrow Connector 123"/>
                <p:cNvCxnSpPr>
                  <a:stCxn id="117" idx="0"/>
                  <a:endCxn id="109" idx="2"/>
                </p:cNvCxnSpPr>
                <p:nvPr/>
              </p:nvCxnSpPr>
              <p:spPr>
                <a:xfrm flipV="1">
                  <a:off x="4007814" y="3146032"/>
                  <a:ext cx="933450" cy="398423"/>
                </a:xfrm>
                <a:prstGeom prst="straightConnector1">
                  <a:avLst/>
                </a:prstGeom>
                <a:ln>
                  <a:solidFill>
                    <a:srgbClr val="000000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7" name="TextBox 6"/>
          <p:cNvSpPr txBox="1"/>
          <p:nvPr/>
        </p:nvSpPr>
        <p:spPr>
          <a:xfrm>
            <a:off x="3031834" y="1580537"/>
            <a:ext cx="582768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Choosing alignment parameters: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 smtClean="0">
                <a:latin typeface="Monaco"/>
                <a:cs typeface="Monaco"/>
              </a:rPr>
              <a:t>--align-batch-size</a:t>
            </a:r>
            <a:r>
              <a:rPr lang="en-US" dirty="0" smtClean="0"/>
              <a:t>: Each batch triggers a new system call to the mapper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 smtClean="0">
                <a:latin typeface="Monaco"/>
                <a:cs typeface="Monaco"/>
              </a:rPr>
              <a:t>--align-processes</a:t>
            </a:r>
            <a:r>
              <a:rPr lang="en-US" dirty="0" smtClean="0"/>
              <a:t>: Each processes must load the genome for each batch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 smtClean="0">
                <a:latin typeface="Monaco"/>
                <a:cs typeface="Monaco"/>
              </a:rPr>
              <a:t>--align-threads-per-process</a:t>
            </a:r>
            <a:r>
              <a:rPr lang="en-US" dirty="0" smtClean="0"/>
              <a:t>: Passed on to the mapper system cal</a:t>
            </a:r>
            <a:r>
              <a:rPr lang="en-US" dirty="0"/>
              <a:t>l</a:t>
            </a:r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Mapper: must provide either </a:t>
            </a:r>
            <a:r>
              <a:rPr lang="en-US" dirty="0" err="1" smtClean="0"/>
              <a:t>graphmap</a:t>
            </a:r>
            <a:r>
              <a:rPr lang="en-US" dirty="0" smtClean="0"/>
              <a:t> or </a:t>
            </a:r>
            <a:r>
              <a:rPr lang="en-US" dirty="0" err="1" smtClean="0"/>
              <a:t>bwa</a:t>
            </a:r>
            <a:r>
              <a:rPr lang="en-US" dirty="0"/>
              <a:t> </a:t>
            </a:r>
            <a:r>
              <a:rPr lang="en-US" dirty="0" smtClean="0"/>
              <a:t>executable (argument should be runnable as provided)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18160" y="4582160"/>
            <a:ext cx="8109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Default behavior: 1 alignment process with 500 read batches; 1 re-squiggle process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7199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" fill="hold"/>
                                        <p:tgtEl>
                                          <p:spTgt spid="5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4.68808E-6 L -0.1309 -0.17202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45" y="-86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8"/>
          <p:cNvSpPr txBox="1">
            <a:spLocks/>
          </p:cNvSpPr>
          <p:nvPr/>
        </p:nvSpPr>
        <p:spPr>
          <a:xfrm>
            <a:off x="0" y="-24776"/>
            <a:ext cx="9143999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i="1" dirty="0" err="1"/>
              <a:t>n</a:t>
            </a:r>
            <a:r>
              <a:rPr lang="en-US" i="1" dirty="0" err="1" smtClean="0"/>
              <a:t>anoraw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000" dirty="0" smtClean="0">
                <a:cs typeface="Monaco"/>
              </a:rPr>
              <a:t>Practical Considerations</a:t>
            </a:r>
            <a:endParaRPr lang="en-US" sz="2000" i="1" dirty="0"/>
          </a:p>
        </p:txBody>
      </p:sp>
      <p:sp>
        <p:nvSpPr>
          <p:cNvPr id="2" name="TextBox 1"/>
          <p:cNvSpPr txBox="1"/>
          <p:nvPr/>
        </p:nvSpPr>
        <p:spPr>
          <a:xfrm>
            <a:off x="317504" y="1100670"/>
            <a:ext cx="50286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Re-squiggle Processing Architecture</a:t>
            </a:r>
            <a:endParaRPr lang="en-US" sz="2400" dirty="0"/>
          </a:p>
        </p:txBody>
      </p:sp>
      <p:grpSp>
        <p:nvGrpSpPr>
          <p:cNvPr id="3" name="Group 2"/>
          <p:cNvGrpSpPr/>
          <p:nvPr/>
        </p:nvGrpSpPr>
        <p:grpSpPr>
          <a:xfrm>
            <a:off x="5476305" y="1680609"/>
            <a:ext cx="3328733" cy="3099284"/>
            <a:chOff x="5476305" y="1680609"/>
            <a:chExt cx="3328733" cy="3099284"/>
          </a:xfrm>
        </p:grpSpPr>
        <p:grpSp>
          <p:nvGrpSpPr>
            <p:cNvPr id="144" name="Group 143"/>
            <p:cNvGrpSpPr/>
            <p:nvPr/>
          </p:nvGrpSpPr>
          <p:grpSpPr>
            <a:xfrm>
              <a:off x="6917915" y="2095772"/>
              <a:ext cx="1887123" cy="2684121"/>
              <a:chOff x="6917915" y="2095772"/>
              <a:chExt cx="1887123" cy="2684121"/>
            </a:xfrm>
          </p:grpSpPr>
          <p:grpSp>
            <p:nvGrpSpPr>
              <p:cNvPr id="76" name="Group 75"/>
              <p:cNvGrpSpPr/>
              <p:nvPr/>
            </p:nvGrpSpPr>
            <p:grpSpPr>
              <a:xfrm>
                <a:off x="7281999" y="3544455"/>
                <a:ext cx="1523039" cy="1235438"/>
                <a:chOff x="2937836" y="1966058"/>
                <a:chExt cx="1523039" cy="1235438"/>
              </a:xfrm>
            </p:grpSpPr>
            <p:sp>
              <p:nvSpPr>
                <p:cNvPr id="77" name="Rectangle 76"/>
                <p:cNvSpPr/>
                <p:nvPr/>
              </p:nvSpPr>
              <p:spPr>
                <a:xfrm>
                  <a:off x="2937836" y="1966058"/>
                  <a:ext cx="1523039" cy="1235438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 w="6350" cmpd="sng">
                  <a:solidFill>
                    <a:srgbClr val="0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r>
                    <a:rPr lang="en-US" dirty="0" smtClean="0"/>
                    <a:t>Re-squiggle Processes</a:t>
                  </a:r>
                  <a:endParaRPr lang="en-US" dirty="0"/>
                </a:p>
              </p:txBody>
            </p:sp>
            <p:sp>
              <p:nvSpPr>
                <p:cNvPr id="78" name="Rectangle 77"/>
                <p:cNvSpPr/>
                <p:nvPr/>
              </p:nvSpPr>
              <p:spPr>
                <a:xfrm>
                  <a:off x="3063875" y="2704947"/>
                  <a:ext cx="285750" cy="285750"/>
                </a:xfrm>
                <a:prstGeom prst="rect">
                  <a:avLst/>
                </a:prstGeom>
                <a:solidFill>
                  <a:schemeClr val="tx1"/>
                </a:solidFill>
                <a:ln w="3175" cmpd="sng">
                  <a:solidFill>
                    <a:srgbClr val="FFFFFF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" name="Rectangle 78"/>
                <p:cNvSpPr/>
                <p:nvPr/>
              </p:nvSpPr>
              <p:spPr>
                <a:xfrm>
                  <a:off x="3438525" y="2704947"/>
                  <a:ext cx="285750" cy="285750"/>
                </a:xfrm>
                <a:prstGeom prst="rect">
                  <a:avLst/>
                </a:prstGeom>
                <a:solidFill>
                  <a:schemeClr val="tx1"/>
                </a:solidFill>
                <a:ln w="3175" cmpd="sng">
                  <a:solidFill>
                    <a:srgbClr val="FFFFFF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" name="Rectangle 79"/>
                <p:cNvSpPr/>
                <p:nvPr/>
              </p:nvSpPr>
              <p:spPr>
                <a:xfrm>
                  <a:off x="4098925" y="2704947"/>
                  <a:ext cx="285750" cy="285750"/>
                </a:xfrm>
                <a:prstGeom prst="rect">
                  <a:avLst/>
                </a:prstGeom>
                <a:solidFill>
                  <a:schemeClr val="tx1"/>
                </a:solidFill>
                <a:ln w="3175" cmpd="sng">
                  <a:solidFill>
                    <a:srgbClr val="FFFFFF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" name="TextBox 80"/>
                <p:cNvSpPr txBox="1"/>
                <p:nvPr/>
              </p:nvSpPr>
              <p:spPr>
                <a:xfrm>
                  <a:off x="3681976" y="2463597"/>
                  <a:ext cx="484132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mr-IN" sz="2800" b="1" dirty="0" smtClean="0"/>
                    <a:t>…</a:t>
                  </a:r>
                  <a:endParaRPr lang="en-US" sz="2800" b="1" dirty="0"/>
                </a:p>
              </p:txBody>
            </p:sp>
          </p:grpSp>
          <p:grpSp>
            <p:nvGrpSpPr>
              <p:cNvPr id="132" name="Group 131"/>
              <p:cNvGrpSpPr/>
              <p:nvPr/>
            </p:nvGrpSpPr>
            <p:grpSpPr>
              <a:xfrm>
                <a:off x="6917915" y="2095772"/>
                <a:ext cx="1556449" cy="1448683"/>
                <a:chOff x="6917915" y="2095772"/>
                <a:chExt cx="1556449" cy="1448683"/>
              </a:xfrm>
            </p:grpSpPr>
            <p:cxnSp>
              <p:nvCxnSpPr>
                <p:cNvPr id="83" name="Elbow Connector 82"/>
                <p:cNvCxnSpPr>
                  <a:stCxn id="43" idx="6"/>
                </p:cNvCxnSpPr>
                <p:nvPr/>
              </p:nvCxnSpPr>
              <p:spPr>
                <a:xfrm>
                  <a:off x="7345191" y="2095772"/>
                  <a:ext cx="1129173" cy="1448682"/>
                </a:xfrm>
                <a:prstGeom prst="bentConnector2">
                  <a:avLst/>
                </a:prstGeom>
                <a:ln>
                  <a:solidFill>
                    <a:srgbClr val="000000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6" name="Elbow Connector 85"/>
                <p:cNvCxnSpPr>
                  <a:stCxn id="50" idx="6"/>
                </p:cNvCxnSpPr>
                <p:nvPr/>
              </p:nvCxnSpPr>
              <p:spPr>
                <a:xfrm>
                  <a:off x="7202765" y="2334062"/>
                  <a:ext cx="982962" cy="1210393"/>
                </a:xfrm>
                <a:prstGeom prst="bentConnector2">
                  <a:avLst/>
                </a:prstGeom>
                <a:ln>
                  <a:solidFill>
                    <a:srgbClr val="000000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" name="Elbow Connector 88"/>
                <p:cNvCxnSpPr>
                  <a:stCxn id="51" idx="6"/>
                </p:cNvCxnSpPr>
                <p:nvPr/>
              </p:nvCxnSpPr>
              <p:spPr>
                <a:xfrm>
                  <a:off x="7060340" y="2572352"/>
                  <a:ext cx="844140" cy="972102"/>
                </a:xfrm>
                <a:prstGeom prst="bentConnector2">
                  <a:avLst/>
                </a:prstGeom>
                <a:ln>
                  <a:solidFill>
                    <a:srgbClr val="000000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2" name="Elbow Connector 91"/>
                <p:cNvCxnSpPr>
                  <a:stCxn id="52" idx="6"/>
                </p:cNvCxnSpPr>
                <p:nvPr/>
              </p:nvCxnSpPr>
              <p:spPr>
                <a:xfrm>
                  <a:off x="6917915" y="2810642"/>
                  <a:ext cx="692053" cy="733812"/>
                </a:xfrm>
                <a:prstGeom prst="bentConnector2">
                  <a:avLst/>
                </a:prstGeom>
                <a:ln>
                  <a:solidFill>
                    <a:srgbClr val="000000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45" name="Group 144"/>
            <p:cNvGrpSpPr/>
            <p:nvPr/>
          </p:nvGrpSpPr>
          <p:grpSpPr>
            <a:xfrm>
              <a:off x="5476305" y="3627120"/>
              <a:ext cx="1716300" cy="1112133"/>
              <a:chOff x="5476305" y="3627120"/>
              <a:chExt cx="1716300" cy="1112133"/>
            </a:xfrm>
          </p:grpSpPr>
          <p:sp>
            <p:nvSpPr>
              <p:cNvPr id="115" name="Rectangle 114"/>
              <p:cNvSpPr/>
              <p:nvPr/>
            </p:nvSpPr>
            <p:spPr>
              <a:xfrm>
                <a:off x="5476305" y="3766013"/>
                <a:ext cx="1148015" cy="887267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 w="6350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Modified</a:t>
                </a:r>
              </a:p>
              <a:p>
                <a:pPr algn="ctr"/>
                <a:r>
                  <a:rPr lang="en-US" dirty="0" smtClean="0"/>
                  <a:t>FAST5 Files</a:t>
                </a:r>
                <a:endParaRPr lang="en-US" dirty="0"/>
              </a:p>
            </p:txBody>
          </p:sp>
          <p:sp>
            <p:nvSpPr>
              <p:cNvPr id="116" name="Left Arrow 115"/>
              <p:cNvSpPr/>
              <p:nvPr/>
            </p:nvSpPr>
            <p:spPr>
              <a:xfrm>
                <a:off x="6705600" y="3627120"/>
                <a:ext cx="487005" cy="1112133"/>
              </a:xfrm>
              <a:prstGeom prst="leftArrow">
                <a:avLst/>
              </a:prstGeom>
              <a:solidFill>
                <a:srgbClr val="589DEE"/>
              </a:solidFill>
              <a:ln w="6350" cmpd="sng"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1" name="Group 130"/>
            <p:cNvGrpSpPr/>
            <p:nvPr/>
          </p:nvGrpSpPr>
          <p:grpSpPr>
            <a:xfrm>
              <a:off x="5567745" y="1680609"/>
              <a:ext cx="1777446" cy="1545195"/>
              <a:chOff x="5567745" y="1680609"/>
              <a:chExt cx="1777446" cy="1545195"/>
            </a:xfrm>
          </p:grpSpPr>
          <p:sp>
            <p:nvSpPr>
              <p:cNvPr id="43" name="Oval 42"/>
              <p:cNvSpPr/>
              <p:nvPr/>
            </p:nvSpPr>
            <p:spPr>
              <a:xfrm>
                <a:off x="5995021" y="1680609"/>
                <a:ext cx="1350170" cy="830325"/>
              </a:xfrm>
              <a:prstGeom prst="ellipse">
                <a:avLst/>
              </a:prstGeom>
              <a:solidFill>
                <a:schemeClr val="bg2">
                  <a:lumMod val="75000"/>
                </a:schemeClr>
              </a:solidFill>
              <a:ln w="6350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Aligned Read</a:t>
                </a:r>
                <a:endParaRPr lang="en-US" dirty="0"/>
              </a:p>
            </p:txBody>
          </p:sp>
          <p:sp>
            <p:nvSpPr>
              <p:cNvPr id="50" name="Oval 49"/>
              <p:cNvSpPr/>
              <p:nvPr/>
            </p:nvSpPr>
            <p:spPr>
              <a:xfrm>
                <a:off x="5852595" y="1918899"/>
                <a:ext cx="1350170" cy="830325"/>
              </a:xfrm>
              <a:prstGeom prst="ellipse">
                <a:avLst/>
              </a:prstGeom>
              <a:solidFill>
                <a:schemeClr val="bg2">
                  <a:lumMod val="75000"/>
                </a:schemeClr>
              </a:solidFill>
              <a:ln w="6350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Aligned Read</a:t>
                </a:r>
                <a:endParaRPr lang="en-US" dirty="0"/>
              </a:p>
            </p:txBody>
          </p:sp>
          <p:sp>
            <p:nvSpPr>
              <p:cNvPr id="51" name="Oval 50"/>
              <p:cNvSpPr/>
              <p:nvPr/>
            </p:nvSpPr>
            <p:spPr>
              <a:xfrm>
                <a:off x="5710170" y="2157189"/>
                <a:ext cx="1350170" cy="830325"/>
              </a:xfrm>
              <a:prstGeom prst="ellipse">
                <a:avLst/>
              </a:prstGeom>
              <a:solidFill>
                <a:schemeClr val="bg2">
                  <a:lumMod val="75000"/>
                </a:schemeClr>
              </a:solidFill>
              <a:ln w="6350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Aligned Read</a:t>
                </a:r>
                <a:endParaRPr lang="en-US" dirty="0"/>
              </a:p>
            </p:txBody>
          </p:sp>
          <p:sp>
            <p:nvSpPr>
              <p:cNvPr id="52" name="Oval 51"/>
              <p:cNvSpPr/>
              <p:nvPr/>
            </p:nvSpPr>
            <p:spPr>
              <a:xfrm>
                <a:off x="5567745" y="2395479"/>
                <a:ext cx="1350170" cy="830325"/>
              </a:xfrm>
              <a:prstGeom prst="ellipse">
                <a:avLst/>
              </a:prstGeom>
              <a:solidFill>
                <a:schemeClr val="bg2">
                  <a:lumMod val="75000"/>
                </a:schemeClr>
              </a:solidFill>
              <a:ln w="6350" cmpd="sng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Aligned Read</a:t>
                </a:r>
                <a:endParaRPr lang="en-US" dirty="0"/>
              </a:p>
            </p:txBody>
          </p:sp>
        </p:grpSp>
      </p:grpSp>
      <p:sp>
        <p:nvSpPr>
          <p:cNvPr id="5" name="TextBox 4"/>
          <p:cNvSpPr txBox="1"/>
          <p:nvPr/>
        </p:nvSpPr>
        <p:spPr>
          <a:xfrm>
            <a:off x="426721" y="1808480"/>
            <a:ext cx="6278880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Re-squiggle Parameters: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 smtClean="0">
                <a:latin typeface="Monaco"/>
                <a:cs typeface="Monaco"/>
              </a:rPr>
              <a:t> --</a:t>
            </a:r>
            <a:r>
              <a:rPr lang="en-US" sz="1600" dirty="0" err="1" smtClean="0">
                <a:latin typeface="Monaco"/>
                <a:cs typeface="Monaco"/>
              </a:rPr>
              <a:t>resquiggle</a:t>
            </a:r>
            <a:r>
              <a:rPr lang="en-US" sz="1600" dirty="0" smtClean="0">
                <a:latin typeface="Monaco"/>
                <a:cs typeface="Monaco"/>
              </a:rPr>
              <a:t>-processes</a:t>
            </a:r>
            <a:r>
              <a:rPr lang="en-US" dirty="0" smtClean="0"/>
              <a:t>: Each process pulls one read off the queue at a time (relatively fast; esp. for long reads)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 smtClean="0">
                <a:latin typeface="Monaco"/>
                <a:cs typeface="Monaco"/>
              </a:rPr>
              <a:t>--</a:t>
            </a:r>
            <a:r>
              <a:rPr lang="en-US" sz="1600" dirty="0" err="1" smtClean="0">
                <a:latin typeface="Monaco"/>
                <a:cs typeface="Monaco"/>
              </a:rPr>
              <a:t>cpts</a:t>
            </a:r>
            <a:r>
              <a:rPr lang="en-US" sz="1600" dirty="0" smtClean="0">
                <a:latin typeface="Monaco"/>
                <a:cs typeface="Monaco"/>
              </a:rPr>
              <a:t>-limit</a:t>
            </a:r>
            <a:r>
              <a:rPr lang="en-US" dirty="0"/>
              <a:t> </a:t>
            </a:r>
            <a:r>
              <a:rPr lang="en-US" dirty="0" smtClean="0"/>
              <a:t>(and </a:t>
            </a:r>
            <a:r>
              <a:rPr lang="mr-IN" dirty="0" smtClean="0">
                <a:latin typeface="Monaco"/>
                <a:cs typeface="Monaco"/>
              </a:rPr>
              <a:t>–</a:t>
            </a:r>
            <a:r>
              <a:rPr lang="en-US" dirty="0" smtClean="0">
                <a:latin typeface="Monaco"/>
                <a:cs typeface="Monaco"/>
              </a:rPr>
              <a:t>timeout</a:t>
            </a:r>
            <a:r>
              <a:rPr lang="en-US" dirty="0" smtClean="0"/>
              <a:t>): Filter reads that require </a:t>
            </a:r>
            <a:r>
              <a:rPr lang="en-US" i="1" dirty="0" err="1" smtClean="0"/>
              <a:t>nanoraw</a:t>
            </a:r>
            <a:r>
              <a:rPr lang="en-US" dirty="0" smtClean="0"/>
              <a:t> to re-segment large single portions of a read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 smtClean="0">
                <a:latin typeface="Monaco"/>
                <a:cs typeface="Monaco"/>
              </a:rPr>
              <a:t>--normalization-type</a:t>
            </a:r>
            <a:r>
              <a:rPr lang="en-US" dirty="0" smtClean="0"/>
              <a:t>: normalization parameters are stored back into FAST5 (median or </a:t>
            </a:r>
            <a:r>
              <a:rPr lang="en-US" dirty="0" err="1" smtClean="0"/>
              <a:t>pA</a:t>
            </a:r>
            <a:r>
              <a:rPr lang="en-US" dirty="0" smtClean="0"/>
              <a:t> recommended).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 smtClean="0">
                <a:latin typeface="Monaco"/>
                <a:cs typeface="Monaco"/>
              </a:rPr>
              <a:t>--corrected-group</a:t>
            </a:r>
            <a:r>
              <a:rPr lang="en-US" dirty="0" smtClean="0"/>
              <a:t>: This is the group added to the FAST5 file. Default value links to other </a:t>
            </a:r>
            <a:r>
              <a:rPr lang="en-US" i="1" dirty="0" err="1" smtClean="0"/>
              <a:t>nanoraw</a:t>
            </a:r>
            <a:r>
              <a:rPr lang="en-US" dirty="0" smtClean="0"/>
              <a:t> commands</a:t>
            </a:r>
          </a:p>
          <a:p>
            <a:pPr marL="742950" lvl="1" indent="-285750">
              <a:buFont typeface="Arial"/>
              <a:buChar char="•"/>
            </a:pPr>
            <a:r>
              <a:rPr lang="en-US" sz="1600" dirty="0" smtClean="0">
                <a:latin typeface="Monaco"/>
                <a:cs typeface="Monaco"/>
              </a:rPr>
              <a:t>--overwrite</a:t>
            </a:r>
            <a:r>
              <a:rPr lang="en-US" dirty="0" smtClean="0"/>
              <a:t>: delete old corrected group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46183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" fill="hold"/>
                                        <p:tgtEl>
                                          <p:spTgt spid="3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-4.36689E-6 L 0.07101 -0.24305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42" y="-1216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8"/>
          <p:cNvSpPr txBox="1">
            <a:spLocks/>
          </p:cNvSpPr>
          <p:nvPr/>
        </p:nvSpPr>
        <p:spPr>
          <a:xfrm>
            <a:off x="0" y="-24776"/>
            <a:ext cx="9143999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i="1" dirty="0" err="1"/>
              <a:t>n</a:t>
            </a:r>
            <a:r>
              <a:rPr lang="en-US" i="1" dirty="0" err="1" smtClean="0"/>
              <a:t>anoraw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000" dirty="0" smtClean="0">
                <a:cs typeface="Monaco"/>
              </a:rPr>
              <a:t>Practical Considerations</a:t>
            </a:r>
            <a:endParaRPr lang="en-US" sz="2000" i="1" dirty="0"/>
          </a:p>
        </p:txBody>
      </p:sp>
      <p:sp>
        <p:nvSpPr>
          <p:cNvPr id="5" name="TextBox 4"/>
          <p:cNvSpPr txBox="1"/>
          <p:nvPr/>
        </p:nvSpPr>
        <p:spPr>
          <a:xfrm>
            <a:off x="294640" y="1148080"/>
            <a:ext cx="8656320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err="1"/>
              <a:t>n</a:t>
            </a:r>
            <a:r>
              <a:rPr lang="en-US" sz="2400" i="1" dirty="0" err="1" smtClean="0"/>
              <a:t>anoraw</a:t>
            </a:r>
            <a:r>
              <a:rPr lang="en-US" sz="2400" i="1" dirty="0" smtClean="0"/>
              <a:t> </a:t>
            </a:r>
            <a:r>
              <a:rPr lang="en-US" sz="2400" dirty="0" smtClean="0"/>
              <a:t>FAST5 format: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/Analyses/RawGenomeCorrected_000/</a:t>
            </a:r>
          </a:p>
          <a:p>
            <a:pPr marL="742950" lvl="1" indent="-285750">
              <a:buFont typeface="Arial"/>
              <a:buChar char="•"/>
            </a:pPr>
            <a:r>
              <a:rPr lang="en-US" i="1" dirty="0" err="1"/>
              <a:t>n</a:t>
            </a:r>
            <a:r>
              <a:rPr lang="en-US" i="1" dirty="0" err="1" smtClean="0"/>
              <a:t>anoraw</a:t>
            </a:r>
            <a:r>
              <a:rPr lang="en-US" i="1" dirty="0" smtClean="0"/>
              <a:t> </a:t>
            </a:r>
            <a:r>
              <a:rPr lang="en-US" dirty="0" smtClean="0"/>
              <a:t>version and linked basecalling slot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err="1" smtClean="0"/>
              <a:t>BaseCalled_template</a:t>
            </a:r>
            <a:endParaRPr lang="en-US" dirty="0" smtClean="0"/>
          </a:p>
          <a:p>
            <a:pPr marL="1200150" lvl="2" indent="-285750">
              <a:buFont typeface="Arial"/>
              <a:buChar char="•"/>
            </a:pPr>
            <a:r>
              <a:rPr lang="en-US" dirty="0" smtClean="0"/>
              <a:t>Normalization parameters (shift, scale, outlier threshold, norm type)</a:t>
            </a:r>
          </a:p>
          <a:p>
            <a:pPr marL="1200150" lvl="2" indent="-285750">
              <a:buFont typeface="Arial"/>
              <a:buChar char="•"/>
            </a:pPr>
            <a:r>
              <a:rPr lang="en-US" dirty="0" smtClean="0"/>
              <a:t>Alignment</a:t>
            </a:r>
          </a:p>
          <a:p>
            <a:pPr marL="1657350" lvl="3" indent="-285750">
              <a:buFont typeface="Arial"/>
              <a:buChar char="•"/>
            </a:pPr>
            <a:r>
              <a:rPr lang="en-US" sz="1400" dirty="0" smtClean="0"/>
              <a:t>Mapping position and alignment statistics (clipping, indels and (</a:t>
            </a:r>
            <a:r>
              <a:rPr lang="en-US" sz="1400" dirty="0" err="1" smtClean="0"/>
              <a:t>mis</a:t>
            </a:r>
            <a:r>
              <a:rPr lang="en-US" sz="1400" dirty="0" smtClean="0"/>
              <a:t>)matches)</a:t>
            </a:r>
          </a:p>
          <a:p>
            <a:pPr marL="1657350" lvl="3" indent="-285750">
              <a:buFont typeface="Arial"/>
              <a:buChar char="•"/>
            </a:pPr>
            <a:r>
              <a:rPr lang="en-US" sz="1400" dirty="0" err="1" smtClean="0"/>
              <a:t>genome_alignment</a:t>
            </a:r>
            <a:r>
              <a:rPr lang="en-US" sz="1400" dirty="0"/>
              <a:t> </a:t>
            </a:r>
            <a:r>
              <a:rPr lang="en-US" sz="1400" dirty="0" smtClean="0"/>
              <a:t>and </a:t>
            </a:r>
            <a:r>
              <a:rPr lang="en-US" sz="1400" dirty="0" err="1" smtClean="0"/>
              <a:t>read_alignment</a:t>
            </a:r>
            <a:r>
              <a:rPr lang="en-US" sz="1400" dirty="0" smtClean="0"/>
              <a:t>: when zipped together gives the pairwise alignment for a read</a:t>
            </a:r>
          </a:p>
          <a:p>
            <a:pPr marL="1657350" lvl="3" indent="-285750">
              <a:buFont typeface="Arial"/>
              <a:buChar char="•"/>
            </a:pPr>
            <a:r>
              <a:rPr lang="en-US" sz="1400" dirty="0" err="1" smtClean="0"/>
              <a:t>read_segments</a:t>
            </a:r>
            <a:r>
              <a:rPr lang="en-US" sz="1400" dirty="0" smtClean="0"/>
              <a:t>: Read base start positions within raw signal file</a:t>
            </a:r>
          </a:p>
          <a:p>
            <a:pPr marL="1200150" lvl="2" indent="-285750">
              <a:buFont typeface="Arial"/>
              <a:buChar char="•"/>
            </a:pPr>
            <a:r>
              <a:rPr lang="en-US" dirty="0" smtClean="0"/>
              <a:t>Events</a:t>
            </a:r>
          </a:p>
          <a:p>
            <a:pPr marL="1657350" lvl="3" indent="-285750">
              <a:buFont typeface="Arial"/>
              <a:buChar char="•"/>
            </a:pPr>
            <a:r>
              <a:rPr lang="en-US" sz="1400" dirty="0" err="1" smtClean="0"/>
              <a:t>Read_start_rel_to_raw</a:t>
            </a:r>
            <a:r>
              <a:rPr lang="en-US" sz="1400" dirty="0" smtClean="0"/>
              <a:t>: needed when using </a:t>
            </a:r>
            <a:r>
              <a:rPr lang="en-US" sz="1400" dirty="0" err="1" smtClean="0"/>
              <a:t>read_segments</a:t>
            </a:r>
            <a:r>
              <a:rPr lang="en-US" sz="1400" dirty="0" smtClean="0"/>
              <a:t> to access raw signal</a:t>
            </a:r>
          </a:p>
          <a:p>
            <a:pPr marL="1657350" lvl="3" indent="-285750">
              <a:buFont typeface="Arial"/>
              <a:buChar char="•"/>
            </a:pPr>
            <a:r>
              <a:rPr lang="en-US" sz="1400" dirty="0" smtClean="0"/>
              <a:t>Stripped down version of ONT events format (mean, </a:t>
            </a:r>
            <a:r>
              <a:rPr lang="en-US" sz="1400" dirty="0" err="1" smtClean="0"/>
              <a:t>stdev</a:t>
            </a:r>
            <a:r>
              <a:rPr lang="en-US" sz="1400" dirty="0" smtClean="0"/>
              <a:t>, start, length, base)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2595132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8"/>
          <p:cNvSpPr txBox="1">
            <a:spLocks/>
          </p:cNvSpPr>
          <p:nvPr/>
        </p:nvSpPr>
        <p:spPr>
          <a:xfrm>
            <a:off x="0" y="-24776"/>
            <a:ext cx="9143999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i="1" dirty="0" err="1"/>
              <a:t>n</a:t>
            </a:r>
            <a:r>
              <a:rPr lang="en-US" i="1" dirty="0" err="1" smtClean="0"/>
              <a:t>anoraw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000" dirty="0" smtClean="0">
                <a:cs typeface="Monaco"/>
              </a:rPr>
              <a:t>Practical Considerations</a:t>
            </a:r>
            <a:endParaRPr lang="en-US" sz="2000" i="1" dirty="0"/>
          </a:p>
        </p:txBody>
      </p:sp>
      <p:sp>
        <p:nvSpPr>
          <p:cNvPr id="5" name="TextBox 4"/>
          <p:cNvSpPr txBox="1"/>
          <p:nvPr/>
        </p:nvSpPr>
        <p:spPr>
          <a:xfrm>
            <a:off x="294640" y="1148080"/>
            <a:ext cx="8656320" cy="35404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sz="2400" dirty="0" smtClean="0"/>
              <a:t>Other considerations:</a:t>
            </a:r>
          </a:p>
          <a:p>
            <a:pPr marL="342900" indent="-342900">
              <a:lnSpc>
                <a:spcPct val="110000"/>
              </a:lnSpc>
              <a:buFont typeface="Arial"/>
              <a:buChar char="•"/>
            </a:pPr>
            <a:r>
              <a:rPr lang="en-US" sz="2000" dirty="0" smtClean="0"/>
              <a:t>2D and 1D</a:t>
            </a:r>
            <a:r>
              <a:rPr lang="en-US" sz="2000" baseline="30000" dirty="0" smtClean="0"/>
              <a:t>2</a:t>
            </a:r>
            <a:r>
              <a:rPr lang="en-US" sz="2000" dirty="0" smtClean="0"/>
              <a:t>: Don’t use 2D complement for modified base testing. 1D</a:t>
            </a:r>
            <a:r>
              <a:rPr lang="en-US" sz="2000" baseline="30000" dirty="0" smtClean="0"/>
              <a:t>2</a:t>
            </a:r>
            <a:r>
              <a:rPr lang="en-US" sz="2000" dirty="0" smtClean="0"/>
              <a:t> complement should be good (not tested)</a:t>
            </a:r>
          </a:p>
          <a:p>
            <a:pPr marL="342900" indent="-342900">
              <a:lnSpc>
                <a:spcPct val="110000"/>
              </a:lnSpc>
              <a:buFont typeface="Arial"/>
              <a:buChar char="•"/>
            </a:pPr>
            <a:r>
              <a:rPr lang="en-US" sz="1600" dirty="0" smtClean="0">
                <a:latin typeface="Monaco"/>
                <a:cs typeface="Monaco"/>
              </a:rPr>
              <a:t>--recursive</a:t>
            </a:r>
            <a:r>
              <a:rPr lang="en-US" sz="2000" dirty="0" smtClean="0"/>
              <a:t> convenience option added for new sub-directory structure </a:t>
            </a:r>
          </a:p>
          <a:p>
            <a:pPr marL="800100" lvl="1" indent="-342900">
              <a:lnSpc>
                <a:spcPct val="110000"/>
              </a:lnSpc>
              <a:buFont typeface="Arial"/>
              <a:buChar char="•"/>
            </a:pPr>
            <a:r>
              <a:rPr lang="en-US" sz="1600" dirty="0" smtClean="0">
                <a:latin typeface="Monaco"/>
                <a:cs typeface="Monaco"/>
              </a:rPr>
              <a:t>--fast5-pattern</a:t>
            </a:r>
            <a:r>
              <a:rPr lang="en-US" sz="2000" dirty="0" smtClean="0"/>
              <a:t> for more complex FAST5 stored reads (quote *)</a:t>
            </a:r>
          </a:p>
          <a:p>
            <a:pPr marL="342900" indent="-342900">
              <a:lnSpc>
                <a:spcPct val="110000"/>
              </a:lnSpc>
              <a:buFont typeface="Arial"/>
              <a:buChar char="•"/>
            </a:pPr>
            <a:r>
              <a:rPr lang="en-US" sz="1600" dirty="0" smtClean="0">
                <a:latin typeface="Monaco"/>
                <a:cs typeface="Monaco"/>
              </a:rPr>
              <a:t>--statistics-filename</a:t>
            </a:r>
            <a:r>
              <a:rPr lang="en-US" sz="2000" dirty="0" smtClean="0"/>
              <a:t>: Written first time statistics are computed and then loaded every time after that. Huge speed up for region selection, wig, etc.</a:t>
            </a:r>
          </a:p>
          <a:p>
            <a:pPr marL="342900" indent="-342900">
              <a:lnSpc>
                <a:spcPct val="110000"/>
              </a:lnSpc>
              <a:buFont typeface="Arial"/>
              <a:buChar char="•"/>
            </a:pPr>
            <a:r>
              <a:rPr lang="en-US" sz="2000" dirty="0" smtClean="0"/>
              <a:t>Make sure processes are killed after aborting a run before starting another</a:t>
            </a:r>
          </a:p>
          <a:p>
            <a:pPr marL="342900" indent="-342900">
              <a:lnSpc>
                <a:spcPct val="110000"/>
              </a:lnSpc>
              <a:buFont typeface="Arial"/>
              <a:buChar char="•"/>
            </a:pPr>
            <a:r>
              <a:rPr lang="en-US" sz="2000" dirty="0" smtClean="0"/>
              <a:t>Other plotting functions: </a:t>
            </a:r>
            <a:r>
              <a:rPr lang="en-US" sz="2000" dirty="0" err="1" smtClean="0"/>
              <a:t>motif_with_stats</a:t>
            </a:r>
            <a:r>
              <a:rPr lang="en-US" sz="2000" dirty="0" smtClean="0"/>
              <a:t>, </a:t>
            </a:r>
            <a:r>
              <a:rPr lang="en-US" sz="2000" dirty="0" err="1" smtClean="0"/>
              <a:t>cluster_most_significant</a:t>
            </a:r>
            <a:r>
              <a:rPr lang="en-US" sz="2000" dirty="0" smtClean="0"/>
              <a:t>, correction plots, </a:t>
            </a:r>
            <a:r>
              <a:rPr lang="en-US" sz="2000" dirty="0" err="1" smtClean="0"/>
              <a:t>kmer</a:t>
            </a:r>
            <a:r>
              <a:rPr lang="en-US" sz="2000" dirty="0" smtClean="0"/>
              <a:t> signal distribution</a:t>
            </a:r>
          </a:p>
        </p:txBody>
      </p:sp>
    </p:spTree>
    <p:extLst>
      <p:ext uri="{BB962C8B-B14F-4D97-AF65-F5344CB8AC3E}">
        <p14:creationId xmlns:p14="http://schemas.microsoft.com/office/powerpoint/2010/main" val="36806696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8"/>
          <p:cNvSpPr txBox="1">
            <a:spLocks/>
          </p:cNvSpPr>
          <p:nvPr/>
        </p:nvSpPr>
        <p:spPr>
          <a:xfrm>
            <a:off x="0" y="-24776"/>
            <a:ext cx="9143999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i="1" dirty="0" err="1"/>
              <a:t>n</a:t>
            </a:r>
            <a:r>
              <a:rPr lang="en-US" i="1" dirty="0" err="1" smtClean="0"/>
              <a:t>anoraw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000" dirty="0" smtClean="0">
                <a:cs typeface="Monaco"/>
              </a:rPr>
              <a:t>Future Directions</a:t>
            </a:r>
            <a:endParaRPr lang="en-US" sz="2000" i="1" dirty="0"/>
          </a:p>
        </p:txBody>
      </p:sp>
      <p:sp>
        <p:nvSpPr>
          <p:cNvPr id="5" name="TextBox 4"/>
          <p:cNvSpPr txBox="1"/>
          <p:nvPr/>
        </p:nvSpPr>
        <p:spPr>
          <a:xfrm>
            <a:off x="294640" y="1706880"/>
            <a:ext cx="4511040" cy="30746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en-US" dirty="0" smtClean="0"/>
              <a:t>Define signal reference from all reads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en-US" dirty="0" smtClean="0"/>
              <a:t>Identify stretches of reads with signal that </a:t>
            </a:r>
            <a:r>
              <a:rPr lang="en-US" i="1" dirty="0" smtClean="0"/>
              <a:t>aligns</a:t>
            </a:r>
            <a:r>
              <a:rPr lang="en-US" dirty="0" smtClean="0"/>
              <a:t> better off-by-one (OBO) base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en-US" dirty="0" smtClean="0"/>
              <a:t>Extend stretches to maximal OBO region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en-US" dirty="0" smtClean="0"/>
              <a:t>Add and remove a segment before and after OBO region to correctly adjust the OBO region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en-US" dirty="0" smtClean="0"/>
              <a:t>Iterate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0284" y="1950719"/>
            <a:ext cx="3706056" cy="249591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94640" y="1101223"/>
            <a:ext cx="70612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400" i="1" dirty="0" err="1"/>
              <a:t>nanoraw</a:t>
            </a:r>
            <a:r>
              <a:rPr lang="en-US" sz="2400" i="1" dirty="0"/>
              <a:t> </a:t>
            </a:r>
            <a:r>
              <a:rPr lang="en-US" sz="2400" dirty="0"/>
              <a:t>2.0: Iterative segmentation refinement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5461000" y="2547471"/>
            <a:ext cx="697457" cy="203200"/>
            <a:chOff x="5461000" y="2547471"/>
            <a:chExt cx="697457" cy="203200"/>
          </a:xfrm>
        </p:grpSpPr>
        <p:sp>
          <p:nvSpPr>
            <p:cNvPr id="4" name="Rectangle 3"/>
            <p:cNvSpPr/>
            <p:nvPr/>
          </p:nvSpPr>
          <p:spPr>
            <a:xfrm>
              <a:off x="5660617" y="2547471"/>
              <a:ext cx="497840" cy="203200"/>
            </a:xfrm>
            <a:prstGeom prst="rect">
              <a:avLst/>
            </a:prstGeom>
            <a:noFill/>
            <a:ln w="381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Arrow Connector 8"/>
            <p:cNvCxnSpPr>
              <a:stCxn id="4" idx="1"/>
            </p:cNvCxnSpPr>
            <p:nvPr/>
          </p:nvCxnSpPr>
          <p:spPr>
            <a:xfrm flipH="1">
              <a:off x="5461000" y="2649071"/>
              <a:ext cx="199617" cy="2988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5992012" y="2982262"/>
            <a:ext cx="697457" cy="203200"/>
            <a:chOff x="5461000" y="2547471"/>
            <a:chExt cx="697457" cy="203200"/>
          </a:xfrm>
        </p:grpSpPr>
        <p:sp>
          <p:nvSpPr>
            <p:cNvPr id="12" name="Rectangle 11"/>
            <p:cNvSpPr/>
            <p:nvPr/>
          </p:nvSpPr>
          <p:spPr>
            <a:xfrm>
              <a:off x="5660617" y="2547471"/>
              <a:ext cx="497840" cy="203200"/>
            </a:xfrm>
            <a:prstGeom prst="rect">
              <a:avLst/>
            </a:prstGeom>
            <a:noFill/>
            <a:ln w="381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Arrow Connector 12"/>
            <p:cNvCxnSpPr>
              <a:stCxn id="12" idx="1"/>
            </p:cNvCxnSpPr>
            <p:nvPr/>
          </p:nvCxnSpPr>
          <p:spPr>
            <a:xfrm flipH="1">
              <a:off x="5461000" y="2649071"/>
              <a:ext cx="199617" cy="2988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6520329" y="3128683"/>
            <a:ext cx="697457" cy="203200"/>
            <a:chOff x="5461000" y="2547471"/>
            <a:chExt cx="697457" cy="203200"/>
          </a:xfrm>
        </p:grpSpPr>
        <p:sp>
          <p:nvSpPr>
            <p:cNvPr id="15" name="Rectangle 14"/>
            <p:cNvSpPr/>
            <p:nvPr/>
          </p:nvSpPr>
          <p:spPr>
            <a:xfrm>
              <a:off x="5660617" y="2547471"/>
              <a:ext cx="497840" cy="203200"/>
            </a:xfrm>
            <a:prstGeom prst="rect">
              <a:avLst/>
            </a:prstGeom>
            <a:noFill/>
            <a:ln w="381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Arrow Connector 15"/>
            <p:cNvCxnSpPr>
              <a:stCxn id="15" idx="1"/>
            </p:cNvCxnSpPr>
            <p:nvPr/>
          </p:nvCxnSpPr>
          <p:spPr>
            <a:xfrm flipH="1">
              <a:off x="5461000" y="2649071"/>
              <a:ext cx="199617" cy="2988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7776287" y="2306916"/>
            <a:ext cx="702830" cy="203200"/>
            <a:chOff x="6872346" y="3281083"/>
            <a:chExt cx="702830" cy="203200"/>
          </a:xfrm>
        </p:grpSpPr>
        <p:sp>
          <p:nvSpPr>
            <p:cNvPr id="18" name="Rectangle 17"/>
            <p:cNvSpPr/>
            <p:nvPr/>
          </p:nvSpPr>
          <p:spPr>
            <a:xfrm>
              <a:off x="6872346" y="3281083"/>
              <a:ext cx="497840" cy="203200"/>
            </a:xfrm>
            <a:prstGeom prst="rect">
              <a:avLst/>
            </a:prstGeom>
            <a:noFill/>
            <a:ln w="381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" name="Straight Arrow Connector 18"/>
            <p:cNvCxnSpPr>
              <a:stCxn id="18" idx="3"/>
            </p:cNvCxnSpPr>
            <p:nvPr/>
          </p:nvCxnSpPr>
          <p:spPr>
            <a:xfrm>
              <a:off x="7370186" y="3382683"/>
              <a:ext cx="204990" cy="0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6191629" y="2513103"/>
            <a:ext cx="702830" cy="203200"/>
            <a:chOff x="6872346" y="3281083"/>
            <a:chExt cx="702830" cy="203200"/>
          </a:xfrm>
        </p:grpSpPr>
        <p:sp>
          <p:nvSpPr>
            <p:cNvPr id="24" name="Rectangle 23"/>
            <p:cNvSpPr/>
            <p:nvPr/>
          </p:nvSpPr>
          <p:spPr>
            <a:xfrm>
              <a:off x="6872346" y="3281083"/>
              <a:ext cx="497840" cy="203200"/>
            </a:xfrm>
            <a:prstGeom prst="rect">
              <a:avLst/>
            </a:prstGeom>
            <a:noFill/>
            <a:ln w="381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Straight Arrow Connector 24"/>
            <p:cNvCxnSpPr>
              <a:stCxn id="24" idx="3"/>
            </p:cNvCxnSpPr>
            <p:nvPr/>
          </p:nvCxnSpPr>
          <p:spPr>
            <a:xfrm>
              <a:off x="7370186" y="3382683"/>
              <a:ext cx="204990" cy="0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/>
          <p:cNvGrpSpPr/>
          <p:nvPr/>
        </p:nvGrpSpPr>
        <p:grpSpPr>
          <a:xfrm>
            <a:off x="7240799" y="3052484"/>
            <a:ext cx="702830" cy="203200"/>
            <a:chOff x="6872346" y="3281083"/>
            <a:chExt cx="702830" cy="203200"/>
          </a:xfrm>
        </p:grpSpPr>
        <p:sp>
          <p:nvSpPr>
            <p:cNvPr id="27" name="Rectangle 26"/>
            <p:cNvSpPr/>
            <p:nvPr/>
          </p:nvSpPr>
          <p:spPr>
            <a:xfrm>
              <a:off x="6872346" y="3281083"/>
              <a:ext cx="497840" cy="203200"/>
            </a:xfrm>
            <a:prstGeom prst="rect">
              <a:avLst/>
            </a:prstGeom>
            <a:noFill/>
            <a:ln w="381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8" name="Straight Arrow Connector 27"/>
            <p:cNvCxnSpPr>
              <a:stCxn id="27" idx="3"/>
            </p:cNvCxnSpPr>
            <p:nvPr/>
          </p:nvCxnSpPr>
          <p:spPr>
            <a:xfrm>
              <a:off x="7370186" y="3382683"/>
              <a:ext cx="204990" cy="0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/>
          <p:cNvGrpSpPr/>
          <p:nvPr/>
        </p:nvGrpSpPr>
        <p:grpSpPr>
          <a:xfrm>
            <a:off x="8092143" y="3055473"/>
            <a:ext cx="697457" cy="203200"/>
            <a:chOff x="5461000" y="2547471"/>
            <a:chExt cx="697457" cy="203200"/>
          </a:xfrm>
        </p:grpSpPr>
        <p:sp>
          <p:nvSpPr>
            <p:cNvPr id="30" name="Rectangle 29"/>
            <p:cNvSpPr/>
            <p:nvPr/>
          </p:nvSpPr>
          <p:spPr>
            <a:xfrm>
              <a:off x="5660617" y="2547471"/>
              <a:ext cx="497840" cy="203200"/>
            </a:xfrm>
            <a:prstGeom prst="rect">
              <a:avLst/>
            </a:prstGeom>
            <a:noFill/>
            <a:ln w="3810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" name="Straight Arrow Connector 30"/>
            <p:cNvCxnSpPr>
              <a:stCxn id="30" idx="1"/>
            </p:cNvCxnSpPr>
            <p:nvPr/>
          </p:nvCxnSpPr>
          <p:spPr>
            <a:xfrm flipH="1">
              <a:off x="5461000" y="2649071"/>
              <a:ext cx="199617" cy="2988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971134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8"/>
          <p:cNvSpPr>
            <a:spLocks noGrp="1"/>
          </p:cNvSpPr>
          <p:nvPr>
            <p:ph type="title"/>
          </p:nvPr>
        </p:nvSpPr>
        <p:spPr>
          <a:xfrm>
            <a:off x="0" y="-24776"/>
            <a:ext cx="9143999" cy="857250"/>
          </a:xfrm>
        </p:spPr>
        <p:txBody>
          <a:bodyPr/>
          <a:lstStyle/>
          <a:p>
            <a:r>
              <a:rPr lang="en-US" i="1" dirty="0" smtClean="0"/>
              <a:t>basecRAWller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sz="2000" dirty="0" smtClean="0"/>
              <a:t>Streaming Basecalling Directly from Raw Signal</a:t>
            </a:r>
            <a:endParaRPr lang="en-US" sz="2000" i="1" dirty="0"/>
          </a:p>
        </p:txBody>
      </p:sp>
      <p:pic>
        <p:nvPicPr>
          <p:cNvPr id="3" name="Picture 2" descr="Figure 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197" y="988785"/>
            <a:ext cx="7125607" cy="400815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924104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8"/>
          <p:cNvSpPr>
            <a:spLocks noGrp="1"/>
          </p:cNvSpPr>
          <p:nvPr>
            <p:ph type="title"/>
          </p:nvPr>
        </p:nvSpPr>
        <p:spPr>
          <a:xfrm>
            <a:off x="0" y="-24776"/>
            <a:ext cx="9143999" cy="857250"/>
          </a:xfrm>
        </p:spPr>
        <p:txBody>
          <a:bodyPr/>
          <a:lstStyle/>
          <a:p>
            <a:r>
              <a:rPr lang="en-US" i="1" dirty="0" smtClean="0"/>
              <a:t>basecRAWller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sz="2000" dirty="0" smtClean="0"/>
              <a:t>Streaming Basecalling Directly from Raw Signal</a:t>
            </a:r>
            <a:endParaRPr lang="en-US" sz="2000" i="1" dirty="0"/>
          </a:p>
        </p:txBody>
      </p:sp>
      <p:sp>
        <p:nvSpPr>
          <p:cNvPr id="2" name="TextBox 1"/>
          <p:cNvSpPr txBox="1"/>
          <p:nvPr/>
        </p:nvSpPr>
        <p:spPr>
          <a:xfrm>
            <a:off x="773339" y="1201964"/>
            <a:ext cx="7597322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basecRAWller</a:t>
            </a:r>
            <a:r>
              <a:rPr lang="en-US" dirty="0" smtClean="0"/>
              <a:t> is a python based command line application for the training and running neural network based basecalling algorithm</a:t>
            </a:r>
          </a:p>
          <a:p>
            <a:endParaRPr lang="en-US" dirty="0"/>
          </a:p>
          <a:p>
            <a:r>
              <a:rPr lang="en-US" dirty="0" smtClean="0"/>
              <a:t>No fee source code license for non-commercial use at </a:t>
            </a:r>
            <a:r>
              <a:rPr lang="en-US" dirty="0" err="1" smtClean="0"/>
              <a:t>basecRAWller.lbl.gov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To call bases with default model: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120038" y="2956939"/>
            <a:ext cx="5173211" cy="46166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Monaco"/>
                <a:cs typeface="Monaco"/>
              </a:rPr>
              <a:t>&gt; basecRAWller call </a:t>
            </a:r>
            <a:r>
              <a:rPr lang="en-US" sz="1200" dirty="0">
                <a:latin typeface="Monaco"/>
                <a:cs typeface="Monaco"/>
              </a:rPr>
              <a:t>--fast5-</a:t>
            </a:r>
            <a:r>
              <a:rPr lang="en-US" sz="1200" dirty="0" smtClean="0">
                <a:latin typeface="Monaco"/>
                <a:cs typeface="Monaco"/>
              </a:rPr>
              <a:t>basedirs path/to/fast5s/ \</a:t>
            </a:r>
          </a:p>
          <a:p>
            <a:r>
              <a:rPr lang="en-US" sz="1200" dirty="0">
                <a:latin typeface="Monaco"/>
                <a:cs typeface="Monaco"/>
              </a:rPr>
              <a:t>	</a:t>
            </a:r>
            <a:r>
              <a:rPr lang="en-US" sz="1200" dirty="0" smtClean="0">
                <a:latin typeface="Monaco"/>
                <a:cs typeface="Monaco"/>
              </a:rPr>
              <a:t>-</a:t>
            </a:r>
            <a:r>
              <a:rPr lang="en-US" sz="1200" dirty="0">
                <a:latin typeface="Monaco"/>
                <a:cs typeface="Monaco"/>
              </a:rPr>
              <a:t>-out-</a:t>
            </a:r>
            <a:r>
              <a:rPr lang="en-US" sz="1200" dirty="0" smtClean="0">
                <a:latin typeface="Monaco"/>
                <a:cs typeface="Monaco"/>
              </a:rPr>
              <a:t>filename </a:t>
            </a:r>
            <a:r>
              <a:rPr lang="en-US" sz="1200" dirty="0" err="1" smtClean="0">
                <a:latin typeface="Monaco"/>
                <a:cs typeface="Monaco"/>
              </a:rPr>
              <a:t>basecRAWller_reads.fasta</a:t>
            </a:r>
            <a:endParaRPr lang="en-US" sz="1200" dirty="0">
              <a:latin typeface="Monaco"/>
              <a:cs typeface="Monaco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25081" y="3866521"/>
            <a:ext cx="5356079" cy="830997"/>
          </a:xfrm>
          <a:prstGeom prst="rect">
            <a:avLst/>
          </a:prstGeom>
          <a:solidFill>
            <a:srgbClr val="EEC577"/>
          </a:solidFill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Monaco"/>
                <a:cs typeface="Monaco"/>
              </a:rPr>
              <a:t>&gt; basecRAWller call </a:t>
            </a:r>
            <a:r>
              <a:rPr lang="en-US" sz="1200" dirty="0">
                <a:latin typeface="Monaco"/>
                <a:cs typeface="Monaco"/>
              </a:rPr>
              <a:t>--fast5-</a:t>
            </a:r>
            <a:r>
              <a:rPr lang="en-US" sz="1200" dirty="0" smtClean="0">
                <a:latin typeface="Monaco"/>
                <a:cs typeface="Monaco"/>
              </a:rPr>
              <a:t>basedirs path/to/fast5s/ \</a:t>
            </a:r>
          </a:p>
          <a:p>
            <a:r>
              <a:rPr lang="en-US" sz="1200" dirty="0">
                <a:latin typeface="Monaco"/>
                <a:cs typeface="Monaco"/>
              </a:rPr>
              <a:t>	</a:t>
            </a:r>
            <a:r>
              <a:rPr lang="en-US" sz="1200" dirty="0" smtClean="0">
                <a:latin typeface="Monaco"/>
                <a:cs typeface="Monaco"/>
              </a:rPr>
              <a:t>-</a:t>
            </a:r>
            <a:r>
              <a:rPr lang="en-US" sz="1200" dirty="0">
                <a:latin typeface="Monaco"/>
                <a:cs typeface="Monaco"/>
              </a:rPr>
              <a:t>-out-</a:t>
            </a:r>
            <a:r>
              <a:rPr lang="en-US" sz="1200" dirty="0" smtClean="0">
                <a:latin typeface="Monaco"/>
                <a:cs typeface="Monaco"/>
              </a:rPr>
              <a:t>filename </a:t>
            </a:r>
            <a:r>
              <a:rPr lang="en-US" sz="1200" dirty="0" err="1" smtClean="0">
                <a:latin typeface="Monaco"/>
                <a:cs typeface="Monaco"/>
              </a:rPr>
              <a:t>basecRAWller_reads.fasta</a:t>
            </a:r>
            <a:r>
              <a:rPr lang="en-US" sz="1200" dirty="0" smtClean="0">
                <a:latin typeface="Monaco"/>
                <a:cs typeface="Monaco"/>
              </a:rPr>
              <a:t> \</a:t>
            </a:r>
          </a:p>
          <a:p>
            <a:r>
              <a:rPr lang="en-US" sz="1200" dirty="0">
                <a:latin typeface="Monaco"/>
                <a:cs typeface="Monaco"/>
              </a:rPr>
              <a:t>	--raw-checkpoint-</a:t>
            </a:r>
            <a:r>
              <a:rPr lang="en-US" sz="1200" dirty="0" smtClean="0">
                <a:latin typeface="Monaco"/>
                <a:cs typeface="Monaco"/>
              </a:rPr>
              <a:t>directory </a:t>
            </a:r>
            <a:r>
              <a:rPr lang="en-US" sz="1200" dirty="0" err="1" smtClean="0">
                <a:latin typeface="Monaco"/>
                <a:cs typeface="Monaco"/>
              </a:rPr>
              <a:t>raw_checkpoints_dir</a:t>
            </a:r>
            <a:r>
              <a:rPr lang="en-US" sz="1200" dirty="0" smtClean="0">
                <a:latin typeface="Monaco"/>
                <a:cs typeface="Monaco"/>
              </a:rPr>
              <a:t>/ \</a:t>
            </a:r>
          </a:p>
          <a:p>
            <a:r>
              <a:rPr lang="en-US" sz="1200" dirty="0">
                <a:latin typeface="Monaco"/>
                <a:cs typeface="Monaco"/>
              </a:rPr>
              <a:t>	</a:t>
            </a:r>
            <a:r>
              <a:rPr lang="en-US" sz="1200" dirty="0" smtClean="0">
                <a:latin typeface="Monaco"/>
                <a:cs typeface="Monaco"/>
              </a:rPr>
              <a:t>-</a:t>
            </a:r>
            <a:r>
              <a:rPr lang="en-US" sz="1200" dirty="0">
                <a:latin typeface="Monaco"/>
                <a:cs typeface="Monaco"/>
              </a:rPr>
              <a:t>-</a:t>
            </a:r>
            <a:r>
              <a:rPr lang="en-US" sz="1200" dirty="0" err="1">
                <a:latin typeface="Monaco"/>
                <a:cs typeface="Monaco"/>
              </a:rPr>
              <a:t>ft</a:t>
            </a:r>
            <a:r>
              <a:rPr lang="en-US" sz="1200" dirty="0">
                <a:latin typeface="Monaco"/>
                <a:cs typeface="Monaco"/>
              </a:rPr>
              <a:t>-checkpoint-</a:t>
            </a:r>
            <a:r>
              <a:rPr lang="en-US" sz="1200" dirty="0" smtClean="0">
                <a:latin typeface="Monaco"/>
                <a:cs typeface="Monaco"/>
              </a:rPr>
              <a:t>directory </a:t>
            </a:r>
            <a:r>
              <a:rPr lang="en-US" sz="1200" dirty="0" err="1" smtClean="0">
                <a:latin typeface="Monaco"/>
                <a:cs typeface="Monaco"/>
              </a:rPr>
              <a:t>fine_tune_checkpoints_dir</a:t>
            </a:r>
            <a:endParaRPr lang="en-US" sz="1200" dirty="0">
              <a:latin typeface="Monaco"/>
              <a:cs typeface="Monaco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73339" y="3467556"/>
            <a:ext cx="6137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Call bases from another model (from community or trained):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5461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8"/>
          <p:cNvSpPr>
            <a:spLocks noGrp="1"/>
          </p:cNvSpPr>
          <p:nvPr>
            <p:ph type="title"/>
          </p:nvPr>
        </p:nvSpPr>
        <p:spPr>
          <a:xfrm>
            <a:off x="0" y="-24776"/>
            <a:ext cx="9143999" cy="857250"/>
          </a:xfrm>
        </p:spPr>
        <p:txBody>
          <a:bodyPr/>
          <a:lstStyle/>
          <a:p>
            <a:r>
              <a:rPr lang="en-US" dirty="0" smtClean="0"/>
              <a:t>Thanks!</a:t>
            </a:r>
            <a:endParaRPr lang="en-US" sz="2000" dirty="0"/>
          </a:p>
        </p:txBody>
      </p:sp>
      <p:pic>
        <p:nvPicPr>
          <p:cNvPr id="7" name="Picture 6" descr="nanoraw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651" y="1426295"/>
            <a:ext cx="2775444" cy="1667957"/>
          </a:xfrm>
          <a:prstGeom prst="rect">
            <a:avLst/>
          </a:prstGeom>
          <a:ln>
            <a:solidFill>
              <a:srgbClr val="1E1A28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5720" y="1439951"/>
            <a:ext cx="3016470" cy="1696764"/>
          </a:xfrm>
          <a:prstGeom prst="rect">
            <a:avLst/>
          </a:prstGeom>
          <a:ln>
            <a:solidFill>
              <a:srgbClr val="1E1A28"/>
            </a:solidFill>
          </a:ln>
        </p:spPr>
      </p:pic>
      <p:sp>
        <p:nvSpPr>
          <p:cNvPr id="10" name="TextBox 9"/>
          <p:cNvSpPr txBox="1"/>
          <p:nvPr/>
        </p:nvSpPr>
        <p:spPr>
          <a:xfrm>
            <a:off x="4933462" y="4774170"/>
            <a:ext cx="3057769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chemeClr val="accent1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Shape 227"/>
          <p:cNvSpPr/>
          <p:nvPr/>
        </p:nvSpPr>
        <p:spPr>
          <a:xfrm>
            <a:off x="440163" y="3730346"/>
            <a:ext cx="1329862" cy="11880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defTabSz="1043056">
              <a:lnSpc>
                <a:spcPct val="110000"/>
              </a:lnSpc>
              <a:spcBef>
                <a:spcPts val="600"/>
              </a:spcBef>
              <a:defRPr sz="1200" b="1">
                <a:solidFill>
                  <a:srgbClr val="7A5FC5"/>
                </a:solidFill>
              </a:defRPr>
            </a:pPr>
            <a:r>
              <a:rPr lang="en-US" sz="1400" dirty="0" smtClean="0">
                <a:solidFill>
                  <a:srgbClr val="8038F2"/>
                </a:solidFill>
              </a:rPr>
              <a:t>LBNL</a:t>
            </a:r>
            <a:endParaRPr sz="1400" dirty="0">
              <a:solidFill>
                <a:srgbClr val="8038F2"/>
              </a:solidFill>
            </a:endParaRPr>
          </a:p>
          <a:p>
            <a:pPr marL="171450" lvl="3" indent="-171450" defTabSz="342900">
              <a:lnSpc>
                <a:spcPct val="60000"/>
              </a:lnSpc>
              <a:spcBef>
                <a:spcPts val="600"/>
              </a:spcBef>
              <a:buClr>
                <a:srgbClr val="8038F2"/>
              </a:buClr>
              <a:buSzPct val="120000"/>
              <a:buFont typeface="Arial"/>
              <a:buChar char="•"/>
              <a:defRPr sz="1000"/>
            </a:pPr>
            <a:r>
              <a:rPr lang="en-US" sz="1200" dirty="0" smtClean="0"/>
              <a:t>Ben Brown</a:t>
            </a:r>
          </a:p>
          <a:p>
            <a:pPr marL="171450" lvl="3" indent="-171450" defTabSz="342900">
              <a:lnSpc>
                <a:spcPct val="60000"/>
              </a:lnSpc>
              <a:spcBef>
                <a:spcPts val="600"/>
              </a:spcBef>
              <a:buClr>
                <a:srgbClr val="8038F2"/>
              </a:buClr>
              <a:buSzPct val="120000"/>
              <a:buFont typeface="Arial"/>
              <a:buChar char="•"/>
              <a:defRPr sz="1000"/>
            </a:pPr>
            <a:r>
              <a:rPr lang="en-US" sz="1200" dirty="0" smtClean="0"/>
              <a:t>Len </a:t>
            </a:r>
            <a:r>
              <a:rPr lang="en-US" sz="1200" dirty="0" err="1" smtClean="0"/>
              <a:t>Pennacchio</a:t>
            </a:r>
            <a:endParaRPr lang="en-US" sz="1200" dirty="0"/>
          </a:p>
          <a:p>
            <a:pPr marL="171450" lvl="3" indent="-171450" defTabSz="342900">
              <a:lnSpc>
                <a:spcPct val="60000"/>
              </a:lnSpc>
              <a:spcBef>
                <a:spcPts val="600"/>
              </a:spcBef>
              <a:buClr>
                <a:srgbClr val="8038F2"/>
              </a:buClr>
              <a:buSzPct val="120000"/>
              <a:buFont typeface="Arial"/>
              <a:buChar char="•"/>
              <a:defRPr sz="1000"/>
            </a:pPr>
            <a:r>
              <a:rPr lang="en-US" sz="1200" dirty="0" smtClean="0"/>
              <a:t>Rob Egan</a:t>
            </a:r>
          </a:p>
          <a:p>
            <a:pPr marL="171450" lvl="3" indent="-171450" defTabSz="342900">
              <a:lnSpc>
                <a:spcPct val="60000"/>
              </a:lnSpc>
              <a:spcBef>
                <a:spcPts val="600"/>
              </a:spcBef>
              <a:buClr>
                <a:srgbClr val="8038F2"/>
              </a:buClr>
              <a:buSzPct val="120000"/>
              <a:buFont typeface="Arial"/>
              <a:buChar char="•"/>
              <a:defRPr sz="1000"/>
            </a:pPr>
            <a:r>
              <a:rPr lang="en-US" sz="1200" dirty="0" err="1" smtClean="0"/>
              <a:t>Juna</a:t>
            </a:r>
            <a:r>
              <a:rPr lang="en-US" sz="1200" dirty="0" smtClean="0"/>
              <a:t> Lee</a:t>
            </a:r>
          </a:p>
          <a:p>
            <a:pPr marL="171450" lvl="3" indent="-171450" defTabSz="342900">
              <a:lnSpc>
                <a:spcPct val="60000"/>
              </a:lnSpc>
              <a:spcBef>
                <a:spcPts val="600"/>
              </a:spcBef>
              <a:buClr>
                <a:srgbClr val="8038F2"/>
              </a:buClr>
              <a:buSzPct val="120000"/>
              <a:buFont typeface="Arial"/>
              <a:buChar char="•"/>
              <a:defRPr sz="1000"/>
            </a:pPr>
            <a:r>
              <a:rPr lang="en-US" sz="1200" dirty="0" smtClean="0"/>
              <a:t>Susan </a:t>
            </a:r>
            <a:r>
              <a:rPr lang="en-US" sz="1200" dirty="0" err="1" smtClean="0"/>
              <a:t>Celniker</a:t>
            </a:r>
            <a:endParaRPr lang="en-US" sz="1200" dirty="0"/>
          </a:p>
        </p:txBody>
      </p:sp>
      <p:sp>
        <p:nvSpPr>
          <p:cNvPr id="13" name="Shape 227"/>
          <p:cNvSpPr/>
          <p:nvPr/>
        </p:nvSpPr>
        <p:spPr>
          <a:xfrm>
            <a:off x="2115234" y="3177395"/>
            <a:ext cx="2207756" cy="8125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defTabSz="1043056">
              <a:lnSpc>
                <a:spcPct val="110000"/>
              </a:lnSpc>
              <a:spcBef>
                <a:spcPts val="600"/>
              </a:spcBef>
              <a:defRPr sz="1200" b="1">
                <a:solidFill>
                  <a:srgbClr val="7A5FC5"/>
                </a:solidFill>
              </a:defRPr>
            </a:pPr>
            <a:r>
              <a:rPr lang="en-US" sz="1400" dirty="0" smtClean="0">
                <a:solidFill>
                  <a:srgbClr val="8038F2"/>
                </a:solidFill>
              </a:rPr>
              <a:t>University of Birmingham</a:t>
            </a:r>
            <a:endParaRPr sz="1400" dirty="0">
              <a:solidFill>
                <a:srgbClr val="8038F2"/>
              </a:solidFill>
            </a:endParaRPr>
          </a:p>
          <a:p>
            <a:pPr marL="171450" lvl="3" indent="-171450" defTabSz="342900">
              <a:lnSpc>
                <a:spcPct val="60000"/>
              </a:lnSpc>
              <a:spcBef>
                <a:spcPts val="600"/>
              </a:spcBef>
              <a:buClr>
                <a:srgbClr val="8038F2"/>
              </a:buClr>
              <a:buSzPct val="120000"/>
              <a:buFont typeface="Arial"/>
              <a:buChar char="•"/>
              <a:defRPr sz="1000"/>
            </a:pPr>
            <a:r>
              <a:rPr lang="en-US" sz="1200" dirty="0" smtClean="0"/>
              <a:t>Nick </a:t>
            </a:r>
            <a:r>
              <a:rPr lang="en-US" sz="1200" dirty="0" err="1" smtClean="0"/>
              <a:t>Loman</a:t>
            </a:r>
            <a:endParaRPr lang="en-US" sz="1200" dirty="0" smtClean="0"/>
          </a:p>
          <a:p>
            <a:pPr marL="171450" lvl="3" indent="-171450" defTabSz="342900">
              <a:lnSpc>
                <a:spcPct val="60000"/>
              </a:lnSpc>
              <a:spcBef>
                <a:spcPts val="600"/>
              </a:spcBef>
              <a:buClr>
                <a:srgbClr val="8038F2"/>
              </a:buClr>
              <a:buSzPct val="120000"/>
              <a:buFont typeface="Arial"/>
              <a:buChar char="•"/>
              <a:defRPr sz="1000"/>
            </a:pPr>
            <a:r>
              <a:rPr lang="en-US" sz="1200" dirty="0" smtClean="0"/>
              <a:t>Josh Quick</a:t>
            </a:r>
          </a:p>
          <a:p>
            <a:pPr marL="171450" lvl="3" indent="-171450" defTabSz="342900">
              <a:lnSpc>
                <a:spcPct val="60000"/>
              </a:lnSpc>
              <a:spcBef>
                <a:spcPts val="600"/>
              </a:spcBef>
              <a:buClr>
                <a:srgbClr val="8038F2"/>
              </a:buClr>
              <a:buSzPct val="120000"/>
              <a:buFont typeface="Arial"/>
              <a:buChar char="•"/>
              <a:defRPr sz="1000"/>
            </a:pPr>
            <a:r>
              <a:rPr lang="en-US" sz="1200" dirty="0" smtClean="0"/>
              <a:t>Robert Neely</a:t>
            </a:r>
            <a:endParaRPr lang="en-US" sz="1200" dirty="0"/>
          </a:p>
        </p:txBody>
      </p:sp>
      <p:pic>
        <p:nvPicPr>
          <p:cNvPr id="14" name="Picture 13" descr="berkeley lab logo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202" y="3216768"/>
            <a:ext cx="823784" cy="51357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22921" y="4031115"/>
            <a:ext cx="1392382" cy="925042"/>
          </a:xfrm>
          <a:prstGeom prst="rect">
            <a:avLst/>
          </a:prstGeom>
        </p:spPr>
      </p:pic>
      <p:sp>
        <p:nvSpPr>
          <p:cNvPr id="18" name="Shape 227"/>
          <p:cNvSpPr/>
          <p:nvPr/>
        </p:nvSpPr>
        <p:spPr>
          <a:xfrm>
            <a:off x="5122397" y="4044522"/>
            <a:ext cx="1021036" cy="4370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defTabSz="1043056">
              <a:lnSpc>
                <a:spcPct val="110000"/>
              </a:lnSpc>
              <a:spcBef>
                <a:spcPts val="600"/>
              </a:spcBef>
              <a:defRPr sz="1200" b="1">
                <a:solidFill>
                  <a:srgbClr val="7A5FC5"/>
                </a:solidFill>
              </a:defRPr>
            </a:pPr>
            <a:r>
              <a:rPr lang="en-US" sz="1400" dirty="0" smtClean="0">
                <a:solidFill>
                  <a:srgbClr val="8038F2"/>
                </a:solidFill>
              </a:rPr>
              <a:t>LBNL</a:t>
            </a:r>
            <a:endParaRPr sz="1400" dirty="0">
              <a:solidFill>
                <a:srgbClr val="8038F2"/>
              </a:solidFill>
            </a:endParaRPr>
          </a:p>
          <a:p>
            <a:pPr marL="171450" lvl="3" indent="-171450" defTabSz="342900">
              <a:lnSpc>
                <a:spcPct val="60000"/>
              </a:lnSpc>
              <a:spcBef>
                <a:spcPts val="600"/>
              </a:spcBef>
              <a:buClr>
                <a:srgbClr val="8038F2"/>
              </a:buClr>
              <a:buSzPct val="120000"/>
              <a:buFont typeface="Arial"/>
              <a:buChar char="•"/>
              <a:defRPr sz="1000"/>
            </a:pPr>
            <a:r>
              <a:rPr lang="en-US" sz="1200" dirty="0" smtClean="0"/>
              <a:t>Ben Brown</a:t>
            </a:r>
          </a:p>
        </p:txBody>
      </p:sp>
      <p:pic>
        <p:nvPicPr>
          <p:cNvPr id="19" name="Picture 18" descr="berkeley lab logo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1023" y="3530944"/>
            <a:ext cx="823784" cy="513578"/>
          </a:xfrm>
          <a:prstGeom prst="rect">
            <a:avLst/>
          </a:prstGeom>
        </p:spPr>
      </p:pic>
      <p:pic>
        <p:nvPicPr>
          <p:cNvPr id="20" name="Picture 19" descr="NERSClogocolor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3287" y="3671167"/>
            <a:ext cx="1956485" cy="1314669"/>
          </a:xfrm>
          <a:prstGeom prst="rect">
            <a:avLst/>
          </a:prstGeom>
        </p:spPr>
      </p:pic>
      <p:sp>
        <p:nvSpPr>
          <p:cNvPr id="21" name="Shape 227"/>
          <p:cNvSpPr/>
          <p:nvPr/>
        </p:nvSpPr>
        <p:spPr>
          <a:xfrm>
            <a:off x="7192268" y="3427159"/>
            <a:ext cx="818523" cy="4370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defTabSz="1043056">
              <a:lnSpc>
                <a:spcPct val="110000"/>
              </a:lnSpc>
              <a:spcBef>
                <a:spcPts val="600"/>
              </a:spcBef>
              <a:defRPr sz="1200" b="1">
                <a:solidFill>
                  <a:srgbClr val="7A5FC5"/>
                </a:solidFill>
              </a:defRPr>
            </a:pPr>
            <a:r>
              <a:rPr lang="en-US" sz="1400" dirty="0" smtClean="0">
                <a:solidFill>
                  <a:srgbClr val="8038F2"/>
                </a:solidFill>
              </a:rPr>
              <a:t>NERSC</a:t>
            </a:r>
            <a:endParaRPr sz="1400" dirty="0">
              <a:solidFill>
                <a:srgbClr val="8038F2"/>
              </a:solidFill>
            </a:endParaRPr>
          </a:p>
          <a:p>
            <a:pPr marL="171450" lvl="3" indent="-171450" defTabSz="342900">
              <a:lnSpc>
                <a:spcPct val="60000"/>
              </a:lnSpc>
              <a:spcBef>
                <a:spcPts val="600"/>
              </a:spcBef>
              <a:buClr>
                <a:srgbClr val="8038F2"/>
              </a:buClr>
              <a:buSzPct val="120000"/>
              <a:buFont typeface="Arial"/>
              <a:buChar char="•"/>
              <a:defRPr sz="1000"/>
            </a:pPr>
            <a:r>
              <a:rPr lang="en-US" sz="1200" dirty="0" err="1" smtClean="0"/>
              <a:t>Prabhat</a:t>
            </a:r>
            <a:endParaRPr lang="en-US" sz="1200" dirty="0" smtClean="0"/>
          </a:p>
        </p:txBody>
      </p:sp>
      <p:sp>
        <p:nvSpPr>
          <p:cNvPr id="3" name="TextBox 2"/>
          <p:cNvSpPr txBox="1"/>
          <p:nvPr/>
        </p:nvSpPr>
        <p:spPr>
          <a:xfrm>
            <a:off x="725714" y="1064382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nanoraw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5075162" y="1047449"/>
            <a:ext cx="15808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basecRAWller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82064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03520" y="984294"/>
            <a:ext cx="8695594" cy="41436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200" i="1" dirty="0"/>
              <a:t>n</a:t>
            </a:r>
            <a:r>
              <a:rPr lang="en-US" sz="2200" i="1" dirty="0" smtClean="0"/>
              <a:t>anoraw</a:t>
            </a:r>
            <a:r>
              <a:rPr lang="en-US" sz="2200" dirty="0" smtClean="0"/>
              <a:t> available through the python package index (and </a:t>
            </a:r>
            <a:r>
              <a:rPr lang="en-US" sz="2200" dirty="0" err="1" smtClean="0"/>
              <a:t>bioconda</a:t>
            </a:r>
            <a:r>
              <a:rPr lang="en-US" sz="2200" dirty="0" smtClean="0"/>
              <a:t>; thanks internet!): </a:t>
            </a:r>
          </a:p>
          <a:p>
            <a:pPr>
              <a:lnSpc>
                <a:spcPct val="120000"/>
              </a:lnSpc>
            </a:pPr>
            <a:r>
              <a:rPr lang="en-US" sz="2200" dirty="0"/>
              <a:t>	</a:t>
            </a:r>
            <a:r>
              <a:rPr lang="en-US" sz="2200" dirty="0">
                <a:hlinkClick r:id="rId3"/>
              </a:rPr>
              <a:t>https://pypi.python.org/pypi/nanoraw/</a:t>
            </a:r>
            <a:r>
              <a:rPr lang="en-US" sz="2200" dirty="0" smtClean="0">
                <a:hlinkClick r:id="rId3"/>
              </a:rPr>
              <a:t>0.4.2</a:t>
            </a:r>
            <a:endParaRPr lang="en-US" sz="2200" dirty="0" smtClean="0"/>
          </a:p>
          <a:p>
            <a:pPr>
              <a:lnSpc>
                <a:spcPct val="120000"/>
              </a:lnSpc>
            </a:pPr>
            <a:r>
              <a:rPr lang="en-US" sz="2200" dirty="0" smtClean="0"/>
              <a:t>Code is hosted on </a:t>
            </a:r>
            <a:r>
              <a:rPr lang="en-US" sz="2200" dirty="0" err="1" smtClean="0"/>
              <a:t>github</a:t>
            </a:r>
            <a:r>
              <a:rPr lang="en-US" sz="2200" dirty="0" smtClean="0"/>
              <a:t> (this presentation is included in docs/):</a:t>
            </a:r>
          </a:p>
          <a:p>
            <a:pPr>
              <a:lnSpc>
                <a:spcPct val="120000"/>
              </a:lnSpc>
            </a:pPr>
            <a:r>
              <a:rPr lang="en-US" sz="2200" dirty="0"/>
              <a:t>	</a:t>
            </a:r>
            <a:r>
              <a:rPr lang="en-US" sz="2200" dirty="0">
                <a:hlinkClick r:id="rId4"/>
              </a:rPr>
              <a:t>https://github.com/marcus1487/</a:t>
            </a:r>
            <a:r>
              <a:rPr lang="en-US" sz="2200" dirty="0" smtClean="0">
                <a:hlinkClick r:id="rId4"/>
              </a:rPr>
              <a:t>nanoraw</a:t>
            </a:r>
            <a:endParaRPr lang="en-US" sz="2200" dirty="0" smtClean="0"/>
          </a:p>
          <a:p>
            <a:pPr>
              <a:lnSpc>
                <a:spcPct val="120000"/>
              </a:lnSpc>
            </a:pPr>
            <a:r>
              <a:rPr lang="en-US" sz="2200" dirty="0" smtClean="0"/>
              <a:t>And full documentation is hosted on </a:t>
            </a:r>
            <a:r>
              <a:rPr lang="en-US" sz="2200" dirty="0" err="1" smtClean="0"/>
              <a:t>readthedocs</a:t>
            </a:r>
            <a:r>
              <a:rPr lang="en-US" sz="2200" dirty="0" smtClean="0"/>
              <a:t>:</a:t>
            </a:r>
          </a:p>
          <a:p>
            <a:pPr>
              <a:lnSpc>
                <a:spcPct val="120000"/>
              </a:lnSpc>
            </a:pPr>
            <a:r>
              <a:rPr lang="en-US" sz="2200" dirty="0"/>
              <a:t>	</a:t>
            </a:r>
            <a:r>
              <a:rPr lang="en-US" sz="2200" dirty="0">
                <a:hlinkClick r:id="rId5"/>
              </a:rPr>
              <a:t>http://nanoraw.readthedocs.io</a:t>
            </a:r>
            <a:r>
              <a:rPr lang="en-US" sz="2200" dirty="0" smtClean="0">
                <a:hlinkClick r:id="rId5"/>
              </a:rPr>
              <a:t>/</a:t>
            </a:r>
            <a:endParaRPr lang="en-US" sz="2200" dirty="0" smtClean="0"/>
          </a:p>
          <a:p>
            <a:pPr>
              <a:lnSpc>
                <a:spcPct val="120000"/>
              </a:lnSpc>
            </a:pPr>
            <a:r>
              <a:rPr lang="en-US" sz="2200" dirty="0" smtClean="0"/>
              <a:t>Pre-print is available on </a:t>
            </a:r>
            <a:r>
              <a:rPr lang="en-US" sz="2200" dirty="0" err="1" smtClean="0"/>
              <a:t>bioRxiv</a:t>
            </a:r>
            <a:r>
              <a:rPr lang="en-US" sz="2200" dirty="0" smtClean="0"/>
              <a:t> (hopefully in print soon;):</a:t>
            </a:r>
          </a:p>
          <a:p>
            <a:pPr>
              <a:lnSpc>
                <a:spcPct val="120000"/>
              </a:lnSpc>
            </a:pPr>
            <a:r>
              <a:rPr lang="en-US" sz="2200" dirty="0"/>
              <a:t>	</a:t>
            </a:r>
            <a:r>
              <a:rPr lang="en-US" sz="2200" dirty="0">
                <a:hlinkClick r:id="rId6"/>
              </a:rPr>
              <a:t>http://biorxiv.org/content/early/2017/04/10/</a:t>
            </a:r>
            <a:r>
              <a:rPr lang="en-US" sz="2200" dirty="0" smtClean="0">
                <a:hlinkClick r:id="rId6"/>
              </a:rPr>
              <a:t>094672</a:t>
            </a:r>
            <a:endParaRPr lang="en-US" sz="2200" dirty="0"/>
          </a:p>
          <a:p>
            <a:pPr>
              <a:lnSpc>
                <a:spcPct val="120000"/>
              </a:lnSpc>
            </a:pPr>
            <a:endParaRPr lang="en-US" sz="2200" dirty="0" smtClean="0"/>
          </a:p>
        </p:txBody>
      </p:sp>
      <p:sp>
        <p:nvSpPr>
          <p:cNvPr id="7" name="Title 8"/>
          <p:cNvSpPr>
            <a:spLocks noGrp="1"/>
          </p:cNvSpPr>
          <p:nvPr>
            <p:ph type="title"/>
          </p:nvPr>
        </p:nvSpPr>
        <p:spPr>
          <a:xfrm>
            <a:off x="0" y="-24776"/>
            <a:ext cx="9143999" cy="857250"/>
          </a:xfrm>
        </p:spPr>
        <p:txBody>
          <a:bodyPr/>
          <a:lstStyle/>
          <a:p>
            <a:r>
              <a:rPr lang="en-US" i="1" dirty="0"/>
              <a:t>n</a:t>
            </a:r>
            <a:r>
              <a:rPr lang="en-US" i="1" dirty="0" smtClean="0"/>
              <a:t>anoraw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000" dirty="0" smtClean="0"/>
              <a:t>Relevant links</a:t>
            </a:r>
            <a:endParaRPr lang="en-US" sz="2000" i="1" dirty="0">
              <a:latin typeface="Monaco"/>
              <a:cs typeface="Monaco"/>
            </a:endParaRPr>
          </a:p>
        </p:txBody>
      </p:sp>
    </p:spTree>
    <p:extLst>
      <p:ext uri="{BB962C8B-B14F-4D97-AF65-F5344CB8AC3E}">
        <p14:creationId xmlns:p14="http://schemas.microsoft.com/office/powerpoint/2010/main" val="42514521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46373" y="1397039"/>
            <a:ext cx="86955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400" dirty="0" smtClean="0"/>
              <a:t>Nanopore pairwise genomic alignment overlaid with raw signal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312"/>
          <a:stretch/>
        </p:blipFill>
        <p:spPr>
          <a:xfrm>
            <a:off x="225383" y="2484437"/>
            <a:ext cx="8716584" cy="1983903"/>
          </a:xfrm>
          <a:prstGeom prst="rect">
            <a:avLst/>
          </a:prstGeom>
        </p:spPr>
      </p:pic>
      <p:sp>
        <p:nvSpPr>
          <p:cNvPr id="7" name="Title 8"/>
          <p:cNvSpPr>
            <a:spLocks noGrp="1"/>
          </p:cNvSpPr>
          <p:nvPr>
            <p:ph type="title"/>
          </p:nvPr>
        </p:nvSpPr>
        <p:spPr>
          <a:xfrm>
            <a:off x="0" y="-24776"/>
            <a:ext cx="9143999" cy="857250"/>
          </a:xfrm>
        </p:spPr>
        <p:txBody>
          <a:bodyPr/>
          <a:lstStyle/>
          <a:p>
            <a:r>
              <a:rPr lang="en-US" i="1" dirty="0" smtClean="0"/>
              <a:t>nanoraw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000" dirty="0" err="1" smtClean="0">
                <a:latin typeface="Monaco"/>
                <a:cs typeface="Monaco"/>
              </a:rPr>
              <a:t>genome_resquiggle</a:t>
            </a:r>
            <a:endParaRPr lang="en-US" sz="2000" i="1" dirty="0">
              <a:latin typeface="Monaco"/>
              <a:cs typeface="Monaco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466120" y="4698998"/>
            <a:ext cx="44715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* Visualization </a:t>
            </a:r>
            <a:r>
              <a:rPr lang="en-US" sz="1200" dirty="0"/>
              <a:t>available from </a:t>
            </a:r>
            <a:r>
              <a:rPr lang="en-US" sz="1200" dirty="0" err="1">
                <a:latin typeface="Monaco"/>
                <a:cs typeface="Monaco"/>
              </a:rPr>
              <a:t>plot_correction</a:t>
            </a:r>
            <a:r>
              <a:rPr lang="en-US" sz="1200" dirty="0">
                <a:latin typeface="Monaco"/>
                <a:cs typeface="Monaco"/>
              </a:rPr>
              <a:t> </a:t>
            </a:r>
            <a:r>
              <a:rPr lang="en-US" sz="1200" dirty="0" smtClean="0"/>
              <a:t>subcommand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6827566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312"/>
          <a:stretch/>
        </p:blipFill>
        <p:spPr>
          <a:xfrm>
            <a:off x="225383" y="2484437"/>
            <a:ext cx="8716584" cy="1983903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459619" y="4156789"/>
            <a:ext cx="8227181" cy="287306"/>
          </a:xfrm>
          <a:prstGeom prst="rect">
            <a:avLst/>
          </a:prstGeom>
          <a:solidFill>
            <a:schemeClr val="tx1">
              <a:alpha val="74000"/>
            </a:schemeClr>
          </a:solidFill>
          <a:ln w="762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59619" y="2516415"/>
            <a:ext cx="8227181" cy="235857"/>
          </a:xfrm>
          <a:prstGeom prst="rect">
            <a:avLst/>
          </a:prstGeom>
          <a:solidFill>
            <a:schemeClr val="tx1">
              <a:alpha val="74000"/>
            </a:schemeClr>
          </a:solidFill>
          <a:ln w="762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05583" y="2752272"/>
            <a:ext cx="8181218" cy="1404516"/>
          </a:xfrm>
          <a:prstGeom prst="rect">
            <a:avLst/>
          </a:prstGeom>
          <a:noFill/>
          <a:ln w="762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246373" y="1395147"/>
            <a:ext cx="86955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Raw nanopore signal (x-axis: time; y-axis: </a:t>
            </a:r>
            <a:r>
              <a:rPr lang="en-US" sz="2400" dirty="0" smtClean="0"/>
              <a:t>normalized current)</a:t>
            </a:r>
            <a:endParaRPr lang="en-US" sz="2400" dirty="0"/>
          </a:p>
        </p:txBody>
      </p:sp>
      <p:sp>
        <p:nvSpPr>
          <p:cNvPr id="14" name="Title 8"/>
          <p:cNvSpPr>
            <a:spLocks noGrp="1"/>
          </p:cNvSpPr>
          <p:nvPr>
            <p:ph type="title"/>
          </p:nvPr>
        </p:nvSpPr>
        <p:spPr>
          <a:xfrm>
            <a:off x="0" y="-24776"/>
            <a:ext cx="9143999" cy="857250"/>
          </a:xfrm>
        </p:spPr>
        <p:txBody>
          <a:bodyPr/>
          <a:lstStyle/>
          <a:p>
            <a:r>
              <a:rPr lang="en-US" i="1" dirty="0" smtClean="0"/>
              <a:t>nanoraw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000" dirty="0" err="1">
                <a:latin typeface="Monaco"/>
                <a:cs typeface="Monaco"/>
              </a:rPr>
              <a:t>genome_resquiggle</a:t>
            </a:r>
            <a:endParaRPr 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26020321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46373" y="1395147"/>
            <a:ext cx="86955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400" dirty="0" smtClean="0"/>
              <a:t>Error-prone </a:t>
            </a:r>
            <a:r>
              <a:rPr lang="en-US" sz="2400" dirty="0"/>
              <a:t>base calls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312"/>
          <a:stretch/>
        </p:blipFill>
        <p:spPr>
          <a:xfrm>
            <a:off x="225383" y="2463443"/>
            <a:ext cx="8716584" cy="1983903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459619" y="2918151"/>
            <a:ext cx="8227181" cy="1504950"/>
          </a:xfrm>
          <a:prstGeom prst="rect">
            <a:avLst/>
          </a:prstGeom>
          <a:solidFill>
            <a:schemeClr val="tx1">
              <a:alpha val="74000"/>
            </a:schemeClr>
          </a:solidFill>
          <a:ln w="762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05583" y="2540260"/>
            <a:ext cx="8181218" cy="377890"/>
          </a:xfrm>
          <a:prstGeom prst="rect">
            <a:avLst/>
          </a:prstGeom>
          <a:noFill/>
          <a:ln w="762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8"/>
          <p:cNvSpPr>
            <a:spLocks noGrp="1"/>
          </p:cNvSpPr>
          <p:nvPr>
            <p:ph type="title"/>
          </p:nvPr>
        </p:nvSpPr>
        <p:spPr>
          <a:xfrm>
            <a:off x="0" y="-24776"/>
            <a:ext cx="9143999" cy="857250"/>
          </a:xfrm>
        </p:spPr>
        <p:txBody>
          <a:bodyPr/>
          <a:lstStyle/>
          <a:p>
            <a:r>
              <a:rPr lang="en-US" i="1" dirty="0" smtClean="0"/>
              <a:t>nanoraw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000" dirty="0" err="1">
                <a:latin typeface="Monaco"/>
                <a:cs typeface="Monaco"/>
              </a:rPr>
              <a:t>genome_resquiggle</a:t>
            </a:r>
            <a:endParaRPr 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14940491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46373" y="1395147"/>
            <a:ext cx="8695594" cy="966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Genomic bases from obtained from alignment (</a:t>
            </a:r>
            <a:r>
              <a:rPr lang="en-US" sz="2400" dirty="0" err="1" smtClean="0"/>
              <a:t>graphmap</a:t>
            </a:r>
            <a:r>
              <a:rPr lang="en-US" sz="2400" dirty="0" smtClean="0"/>
              <a:t> or BWA)</a:t>
            </a:r>
            <a:endParaRPr lang="en-US" sz="2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312"/>
          <a:stretch/>
        </p:blipFill>
        <p:spPr>
          <a:xfrm>
            <a:off x="225383" y="2463443"/>
            <a:ext cx="8716584" cy="1983903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459619" y="2519265"/>
            <a:ext cx="8227181" cy="1504950"/>
          </a:xfrm>
          <a:prstGeom prst="rect">
            <a:avLst/>
          </a:prstGeom>
          <a:solidFill>
            <a:schemeClr val="tx1">
              <a:alpha val="74000"/>
            </a:schemeClr>
          </a:solidFill>
          <a:ln w="762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05582" y="4024216"/>
            <a:ext cx="8181218" cy="377890"/>
          </a:xfrm>
          <a:prstGeom prst="rect">
            <a:avLst/>
          </a:prstGeom>
          <a:noFill/>
          <a:ln w="762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8"/>
          <p:cNvSpPr>
            <a:spLocks noGrp="1"/>
          </p:cNvSpPr>
          <p:nvPr>
            <p:ph type="title"/>
          </p:nvPr>
        </p:nvSpPr>
        <p:spPr>
          <a:xfrm>
            <a:off x="0" y="-24776"/>
            <a:ext cx="9143999" cy="857250"/>
          </a:xfrm>
        </p:spPr>
        <p:txBody>
          <a:bodyPr/>
          <a:lstStyle/>
          <a:p>
            <a:r>
              <a:rPr lang="en-US" i="1" dirty="0" smtClean="0"/>
              <a:t>nanoraw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000" dirty="0" err="1">
                <a:latin typeface="Monaco"/>
                <a:cs typeface="Monaco"/>
              </a:rPr>
              <a:t>genome_resquiggle</a:t>
            </a:r>
            <a:endParaRPr 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25707416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46373" y="1395147"/>
            <a:ext cx="86955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Mismatch (a.k.a. Correct segmentation, but wrong base call)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312"/>
          <a:stretch/>
        </p:blipFill>
        <p:spPr>
          <a:xfrm>
            <a:off x="225383" y="2463443"/>
            <a:ext cx="8716584" cy="1983903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459619" y="2519264"/>
            <a:ext cx="3560068" cy="1928081"/>
          </a:xfrm>
          <a:prstGeom prst="rect">
            <a:avLst/>
          </a:prstGeom>
          <a:solidFill>
            <a:schemeClr val="tx1">
              <a:alpha val="74000"/>
            </a:schemeClr>
          </a:solidFill>
          <a:ln w="762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974757" y="2519264"/>
            <a:ext cx="3712044" cy="1928081"/>
          </a:xfrm>
          <a:prstGeom prst="rect">
            <a:avLst/>
          </a:prstGeom>
          <a:solidFill>
            <a:schemeClr val="tx1">
              <a:alpha val="74000"/>
            </a:schemeClr>
          </a:solidFill>
          <a:ln w="762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019687" y="2519264"/>
            <a:ext cx="955070" cy="1928082"/>
          </a:xfrm>
          <a:prstGeom prst="rect">
            <a:avLst/>
          </a:prstGeom>
          <a:noFill/>
          <a:ln w="762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8"/>
          <p:cNvSpPr>
            <a:spLocks noGrp="1"/>
          </p:cNvSpPr>
          <p:nvPr>
            <p:ph type="title"/>
          </p:nvPr>
        </p:nvSpPr>
        <p:spPr>
          <a:xfrm>
            <a:off x="0" y="-24776"/>
            <a:ext cx="9143999" cy="857250"/>
          </a:xfrm>
        </p:spPr>
        <p:txBody>
          <a:bodyPr/>
          <a:lstStyle/>
          <a:p>
            <a:r>
              <a:rPr lang="en-US" i="1" dirty="0" smtClean="0"/>
              <a:t>nanoraw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000" dirty="0" err="1">
                <a:latin typeface="Monaco"/>
                <a:cs typeface="Monaco"/>
              </a:rPr>
              <a:t>genome_resquiggle</a:t>
            </a:r>
            <a:endParaRPr 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32207287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Relationship Id="rId3" Type="http://schemas.openxmlformats.org/officeDocument/2006/relationships/image" Target="../media/image3.jpeg"/></Relationships>
</file>

<file path=ppt/theme/theme1.xml><?xml version="1.0" encoding="utf-8"?>
<a:theme xmlns:a="http://schemas.openxmlformats.org/drawingml/2006/main" name="Genesis">
  <a:themeElements>
    <a:clrScheme name="Genesis">
      <a:dk1>
        <a:sysClr val="windowText" lastClr="000000"/>
      </a:dk1>
      <a:lt1>
        <a:sysClr val="window" lastClr="FFFFFF"/>
      </a:lt1>
      <a:dk2>
        <a:srgbClr val="465466"/>
      </a:dk2>
      <a:lt2>
        <a:srgbClr val="BBD7F8"/>
      </a:lt2>
      <a:accent1>
        <a:srgbClr val="80B606"/>
      </a:accent1>
      <a:accent2>
        <a:srgbClr val="E29F1D"/>
      </a:accent2>
      <a:accent3>
        <a:srgbClr val="2397E2"/>
      </a:accent3>
      <a:accent4>
        <a:srgbClr val="35ACA2"/>
      </a:accent4>
      <a:accent5>
        <a:srgbClr val="5430BB"/>
      </a:accent5>
      <a:accent6>
        <a:srgbClr val="8D34E0"/>
      </a:accent6>
      <a:hlink>
        <a:srgbClr val="00B0F0"/>
      </a:hlink>
      <a:folHlink>
        <a:srgbClr val="0070C0"/>
      </a:folHlink>
    </a:clrScheme>
    <a:fontScheme name="Genesis">
      <a:majorFont>
        <a:latin typeface="Calisto MT"/>
        <a:ea typeface=""/>
        <a:cs typeface=""/>
        <a:font script="Jpan" typeface="ＭＳ 明朝"/>
        <a:font script="Hans" typeface="宋体"/>
        <a:font script="Hant" typeface="新細明體"/>
      </a:majorFont>
      <a:minorFont>
        <a:latin typeface="Calisto MT"/>
        <a:ea typeface=""/>
        <a:cs typeface=""/>
        <a:font script="Jpan" typeface="ＭＳ 明朝"/>
        <a:font script="Hans" typeface="宋体"/>
        <a:font script="Hant" typeface="新細明體"/>
      </a:minorFont>
    </a:fontScheme>
    <a:fmtScheme name="Genesis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70000"/>
                <a:satMod val="100000"/>
                <a:greenMod val="110000"/>
              </a:schemeClr>
            </a:gs>
            <a:gs pos="75000">
              <a:schemeClr val="phClr">
                <a:tint val="40000"/>
                <a:satMod val="150000"/>
                <a:redMod val="100000"/>
                <a:blueMod val="100000"/>
              </a:schemeClr>
            </a:gs>
            <a:gs pos="100000">
              <a:schemeClr val="phClr">
                <a:tint val="60000"/>
                <a:satMod val="120000"/>
                <a:redMod val="100000"/>
                <a:blueMod val="100000"/>
              </a:schemeClr>
            </a:gs>
          </a:gsLst>
          <a:path path="circle">
            <a:fillToRect l="25000" t="25000" r="5000" b="5000"/>
          </a:path>
        </a:gradFill>
        <a:gradFill rotWithShape="1">
          <a:gsLst>
            <a:gs pos="0">
              <a:schemeClr val="phClr">
                <a:tint val="50000"/>
                <a:shade val="100000"/>
                <a:alpha val="100000"/>
                <a:satMod val="150000"/>
              </a:schemeClr>
            </a:gs>
            <a:gs pos="40000">
              <a:schemeClr val="phClr">
                <a:tint val="70000"/>
                <a:shade val="100000"/>
                <a:alpha val="100000"/>
                <a:satMod val="150000"/>
              </a:schemeClr>
            </a:gs>
            <a:gs pos="100000">
              <a:schemeClr val="phClr">
                <a:shade val="90000"/>
                <a:satMod val="11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88900" dist="50800" dir="11400000" sx="102000" sy="101000" algn="tl" rotWithShape="0">
              <a:srgbClr val="000000">
                <a:alpha val="35000"/>
              </a:srgbClr>
            </a:outerShdw>
          </a:effectLst>
          <a:scene3d>
            <a:camera prst="perspectiveFront" fov="4800000"/>
            <a:lightRig rig="morning" dir="tl"/>
          </a:scene3d>
          <a:sp3d prstMaterial="softmetal">
            <a:bevelT w="0" h="0"/>
          </a:sp3d>
        </a:effectStyle>
        <a:effectStyle>
          <a:effectLst>
            <a:innerShdw blurRad="50800" dist="25400" dir="13500000">
              <a:srgbClr val="000000">
                <a:alpha val="75000"/>
              </a:srgbClr>
            </a:innerShdw>
            <a:reflection blurRad="101600" stA="40000" endPos="50000" dist="63500" dir="5400000" fadeDir="7200000" sy="-100000" kx="300000" rotWithShape="0"/>
          </a:effectLst>
          <a:scene3d>
            <a:camera prst="orthographicFront">
              <a:rot lat="0" lon="0" rev="0"/>
            </a:camera>
            <a:lightRig rig="chilly" dir="tr">
              <a:rot lat="0" lon="0" rev="1200000"/>
            </a:lightRig>
          </a:scene3d>
          <a:sp3d prstMaterial="plastic">
            <a:bevelT w="0" h="0"/>
          </a:sp3d>
        </a:effectStyle>
      </a:effectStyleLst>
      <a:bgFillStyleLst>
        <a:blipFill rotWithShape="1">
          <a:blip xmlns:r="http://schemas.openxmlformats.org/officeDocument/2006/relationships" r:embed="rId1"/>
          <a:stretch/>
        </a:blipFill>
        <a:blipFill rotWithShape="1">
          <a:blip xmlns:r="http://schemas.openxmlformats.org/officeDocument/2006/relationships" r:embed="rId2"/>
          <a:stretch/>
        </a:blipFill>
        <a:blipFill rotWithShape="1">
          <a:blip xmlns:r="http://schemas.openxmlformats.org/officeDocument/2006/relationships" r:embed="rId3"/>
          <a:stretch/>
        </a:blipFill>
      </a:bgFillStyleLst>
    </a:fmtScheme>
  </a:themeElements>
  <a:objectDefaults>
    <a:spDef>
      <a:spPr>
        <a:noFill/>
        <a:ln w="38100" cmpd="sng">
          <a:solidFill>
            <a:schemeClr val="tx1"/>
          </a:solidFill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Genesis.thmx</Template>
  <TotalTime>7390</TotalTime>
  <Words>1367</Words>
  <Application>Microsoft Macintosh PowerPoint</Application>
  <PresentationFormat>On-screen Show (16:9)</PresentationFormat>
  <Paragraphs>272</Paragraphs>
  <Slides>37</Slides>
  <Notes>35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38" baseType="lpstr">
      <vt:lpstr>Genesis</vt:lpstr>
      <vt:lpstr>De novo Identification of DNA Modifications Enabled by Genome-Guided Nanopore Signal Processing</vt:lpstr>
      <vt:lpstr>nanoraw </vt:lpstr>
      <vt:lpstr>nanoraw </vt:lpstr>
      <vt:lpstr>nanoraw Relevant links</vt:lpstr>
      <vt:lpstr>nanoraw genome_resquiggle</vt:lpstr>
      <vt:lpstr>nanoraw genome_resquiggle</vt:lpstr>
      <vt:lpstr>nanoraw genome_resquiggle</vt:lpstr>
      <vt:lpstr>nanoraw genome_resquiggle</vt:lpstr>
      <vt:lpstr>nanoraw genome_resquiggle</vt:lpstr>
      <vt:lpstr>nanoraw genome_resquiggle</vt:lpstr>
      <vt:lpstr>nanoraw genome_resquiggle</vt:lpstr>
      <vt:lpstr>nanoraw genome_resquiggle</vt:lpstr>
      <vt:lpstr>nanoraw genome_resquiggle</vt:lpstr>
      <vt:lpstr>nanoraw genome_resquiggle</vt:lpstr>
      <vt:lpstr>nanoraw genome_resquiggle</vt:lpstr>
      <vt:lpstr>nanoraw genome_resquiggle</vt:lpstr>
      <vt:lpstr>nanoraw genome_resquiggle</vt:lpstr>
      <vt:lpstr>nanoraw genome_resquiggle</vt:lpstr>
      <vt:lpstr>nanoraw plot_multi_correction</vt:lpstr>
      <vt:lpstr>PowerPoint Presentation</vt:lpstr>
      <vt:lpstr>nanoraw plot_*</vt:lpstr>
      <vt:lpstr>nanoraw Statistical Testing</vt:lpstr>
      <vt:lpstr>nanoraw Statistical Testing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basecRAWller  Streaming Basecalling Directly from Raw Signal</vt:lpstr>
      <vt:lpstr>basecRAWller  Streaming Basecalling Directly from Raw Signal</vt:lpstr>
      <vt:lpstr>Thanks!</vt:lpstr>
    </vt:vector>
  </TitlesOfParts>
  <Company>University of California, Berkeley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Marcus Stoiber</dc:creator>
  <cp:lastModifiedBy>Marcus Stoiber</cp:lastModifiedBy>
  <cp:revision>271</cp:revision>
  <dcterms:created xsi:type="dcterms:W3CDTF">2015-10-12T18:16:58Z</dcterms:created>
  <dcterms:modified xsi:type="dcterms:W3CDTF">2017-06-28T23:18:22Z</dcterms:modified>
</cp:coreProperties>
</file>